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67" r:id="rId4"/>
  </p:sldMasterIdLst>
  <p:notesMasterIdLst>
    <p:notesMasterId r:id="rId7"/>
  </p:notesMasterIdLst>
  <p:handoutMasterIdLst>
    <p:handoutMasterId r:id="rId8"/>
  </p:handoutMasterIdLst>
  <p:sldIdLst>
    <p:sldId id="256" r:id="rId5"/>
    <p:sldId id="257" r:id="rId6"/>
  </p:sldIdLst>
  <p:sldSz cx="10058400" cy="7772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94" autoAdjust="0"/>
    <p:restoredTop sz="97161" autoAdjust="0"/>
  </p:normalViewPr>
  <p:slideViewPr>
    <p:cSldViewPr snapToGrid="0">
      <p:cViewPr varScale="1">
        <p:scale>
          <a:sx n="64" d="100"/>
          <a:sy n="64" d="100"/>
        </p:scale>
        <p:origin x="1806" y="72"/>
      </p:cViewPr>
      <p:guideLst>
        <p:guide orient="horz" pos="2448"/>
        <p:guide pos="3168"/>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65" d="100"/>
          <a:sy n="65" d="100"/>
        </p:scale>
        <p:origin x="27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082762212235494"/>
          <c:y val="0.28981417974470935"/>
          <c:w val="0.42824149204654427"/>
          <c:h val="0.59285919628042583"/>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F1C-41DA-9DE4-FD4BB045FD0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F1C-41DA-9DE4-FD4BB045FD0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AF1C-41DA-9DE4-FD4BB045FD0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AF1C-41DA-9DE4-FD4BB045FD01}"/>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AF1C-41DA-9DE4-FD4BB045FD01}"/>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'[JLA demographics.xlsx]Sheet1'!$A$1:$A$5</c:f>
              <c:strCache>
                <c:ptCount val="5"/>
                <c:pt idx="0">
                  <c:v>American Indian</c:v>
                </c:pt>
                <c:pt idx="1">
                  <c:v>Asian</c:v>
                </c:pt>
                <c:pt idx="2">
                  <c:v>Black/African American</c:v>
                </c:pt>
                <c:pt idx="3">
                  <c:v>Latino/Hispanic</c:v>
                </c:pt>
                <c:pt idx="4">
                  <c:v>White</c:v>
                </c:pt>
              </c:strCache>
            </c:strRef>
          </c:cat>
          <c:val>
            <c:numRef>
              <c:f>'[JLA demographics.xlsx]Sheet1'!$B$1:$B$5</c:f>
              <c:numCache>
                <c:formatCode>0.0%</c:formatCode>
                <c:ptCount val="5"/>
                <c:pt idx="0">
                  <c:v>3.952569169960474E-3</c:v>
                </c:pt>
                <c:pt idx="1">
                  <c:v>8.6956521739130432E-2</c:v>
                </c:pt>
                <c:pt idx="2">
                  <c:v>0.21739130434782608</c:v>
                </c:pt>
                <c:pt idx="3">
                  <c:v>0.65612648221343872</c:v>
                </c:pt>
                <c:pt idx="4">
                  <c:v>3.5573122529644272E-2</c:v>
                </c:pt>
              </c:numCache>
            </c:numRef>
          </c:val>
          <c:extLst>
            <c:ext xmlns:c16="http://schemas.microsoft.com/office/drawing/2014/chart" uri="{C3380CC4-5D6E-409C-BE32-E72D297353CC}">
              <c16:uniqueId val="{0000000A-AF1C-41DA-9DE4-FD4BB045FD01}"/>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38D6FE3C-34D8-4B4B-9273-D907B0A3B964}" type="datetimeFigureOut">
              <a:rPr lang="en-US"/>
              <a:t>8/9/2019</a:t>
            </a:fld>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169A89D-734B-4FAD-B6E7-2B864E72E489}" type="slidenum">
              <a:rPr/>
              <a:t>‹#›</a:t>
            </a:fld>
            <a:endParaRPr/>
          </a:p>
        </p:txBody>
      </p:sp>
    </p:spTree>
    <p:extLst>
      <p:ext uri="{BB962C8B-B14F-4D97-AF65-F5344CB8AC3E}">
        <p14:creationId xmlns:p14="http://schemas.microsoft.com/office/powerpoint/2010/main" val="2919203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D0FF5F4-5691-49AF-9E16-FB22826F7264}" type="datetimeFigureOut">
              <a:rPr lang="en-US"/>
              <a:t>8/9/2019</a:t>
            </a:fld>
            <a:endParaRPr/>
          </a:p>
        </p:txBody>
      </p:sp>
      <p:sp>
        <p:nvSpPr>
          <p:cNvPr id="4" name="Slide Image Placeholder 3"/>
          <p:cNvSpPr>
            <a:spLocks noGrp="1" noRot="1" noChangeAspect="1"/>
          </p:cNvSpPr>
          <p:nvPr>
            <p:ph type="sldImg" idx="2"/>
          </p:nvPr>
        </p:nvSpPr>
        <p:spPr>
          <a:xfrm>
            <a:off x="1474788" y="1162050"/>
            <a:ext cx="4060825" cy="3136900"/>
          </a:xfrm>
          <a:prstGeom prst="rect">
            <a:avLst/>
          </a:prstGeom>
          <a:noFill/>
          <a:ln w="12700">
            <a:solidFill>
              <a:prstClr val="black"/>
            </a:solidFill>
          </a:ln>
        </p:spPr>
        <p:txBody>
          <a:bodyPr vert="horz" lIns="93177" tIns="46589" rIns="93177" bIns="46589" rtlCol="0" anchor="ctr"/>
          <a:lstStyle/>
          <a:p>
            <a:endParaRPr/>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52A89D7-7603-4ECB-ADF6-F6CF2BE4F401}" type="slidenum">
              <a:rPr/>
              <a:t>‹#›</a:t>
            </a:fld>
            <a:endParaRPr/>
          </a:p>
        </p:txBody>
      </p:sp>
    </p:spTree>
    <p:extLst>
      <p:ext uri="{BB962C8B-B14F-4D97-AF65-F5344CB8AC3E}">
        <p14:creationId xmlns:p14="http://schemas.microsoft.com/office/powerpoint/2010/main" val="292584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change this brochure, replace our sample content with your own. Or, if you'd rather start from a clean slate, press the New Slide button on the Home tab to insert a new page. Now enter your text and pictures in the empty placeholders. If you need more placeholders for titles, subtitles or body text, copy any of the existing placeholders, then drag the new one into place.</a:t>
            </a:r>
          </a:p>
          <a:p>
            <a:endParaRPr lang="en-US" dirty="0"/>
          </a:p>
          <a:p>
            <a:r>
              <a:rPr lang="en-US" dirty="0"/>
              <a:t>And did you notice we made fold marks for you? They are really light, but if you don’t like them showing on your brochure, select and delete them before you print.</a:t>
            </a:r>
          </a:p>
        </p:txBody>
      </p:sp>
      <p:sp>
        <p:nvSpPr>
          <p:cNvPr id="4" name="Slide Number Placeholder 3"/>
          <p:cNvSpPr>
            <a:spLocks noGrp="1"/>
          </p:cNvSpPr>
          <p:nvPr>
            <p:ph type="sldNum" sz="quarter" idx="10"/>
          </p:nvPr>
        </p:nvSpPr>
        <p:spPr/>
        <p:txBody>
          <a:bodyPr/>
          <a:lstStyle/>
          <a:p>
            <a:fld id="{952A89D7-7603-4ECB-ADF6-F6CF2BE4F401}" type="slidenum">
              <a:rPr lang="en-US" smtClean="0"/>
              <a:t>1</a:t>
            </a:fld>
            <a:endParaRPr lang="en-US"/>
          </a:p>
        </p:txBody>
      </p:sp>
    </p:spTree>
    <p:extLst>
      <p:ext uri="{BB962C8B-B14F-4D97-AF65-F5344CB8AC3E}">
        <p14:creationId xmlns:p14="http://schemas.microsoft.com/office/powerpoint/2010/main" val="356980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change this brochure, replace our sample content with your own. Or, if you'd rather start from a clean slate, press the New Slide button on the Home tab to insert a new page. Now enter your text and pictures in the empty placeholders. If you need more placeholders for titles, subtitles or body text, copy any of the existing placeholders, then drag the new one into place.</a:t>
            </a:r>
          </a:p>
          <a:p>
            <a:endParaRPr lang="en-US" dirty="0"/>
          </a:p>
          <a:p>
            <a:r>
              <a:rPr lang="en-US" dirty="0"/>
              <a:t>And did you notice we made fold marks for you? They are really light, but if you don’t like them showing on your brochure, select and delete them before you print.</a:t>
            </a:r>
          </a:p>
        </p:txBody>
      </p:sp>
      <p:sp>
        <p:nvSpPr>
          <p:cNvPr id="4" name="Slide Number Placeholder 3"/>
          <p:cNvSpPr>
            <a:spLocks noGrp="1"/>
          </p:cNvSpPr>
          <p:nvPr>
            <p:ph type="sldNum" sz="quarter" idx="10"/>
          </p:nvPr>
        </p:nvSpPr>
        <p:spPr/>
        <p:txBody>
          <a:bodyPr/>
          <a:lstStyle/>
          <a:p>
            <a:fld id="{952A89D7-7603-4ECB-ADF6-F6CF2BE4F401}" type="slidenum">
              <a:rPr lang="en-US" smtClean="0"/>
              <a:t>2</a:t>
            </a:fld>
            <a:endParaRPr lang="en-US"/>
          </a:p>
        </p:txBody>
      </p:sp>
    </p:spTree>
    <p:extLst>
      <p:ext uri="{BB962C8B-B14F-4D97-AF65-F5344CB8AC3E}">
        <p14:creationId xmlns:p14="http://schemas.microsoft.com/office/powerpoint/2010/main" val="993481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0058400" cy="777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97891" y="873196"/>
            <a:ext cx="8895398" cy="3799840"/>
          </a:xfrm>
        </p:spPr>
        <p:txBody>
          <a:bodyPr anchor="b">
            <a:noAutofit/>
          </a:bodyPr>
          <a:lstStyle>
            <a:lvl1pPr algn="l">
              <a:lnSpc>
                <a:spcPct val="80000"/>
              </a:lnSpc>
              <a:defRPr sz="8000" spc="-120" baseline="0">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550698" y="4758197"/>
            <a:ext cx="7613266" cy="1865376"/>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fld id="{FC7BAE6A-DCF3-43E4-B2A0-33D0CF1225FC}" type="datetimeFigureOut">
              <a:rPr lang="en-US"/>
              <a:t>8/9/2019</a:t>
            </a:fld>
            <a:endParaRPr lang="en-US"/>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fld id="{9F6761A3-4CAC-4C5F-AC82-8DB08D526BC2}" type="slidenum">
              <a:rPr lang="en-US"/>
              <a:t>‹#›</a:t>
            </a:fld>
            <a:endParaRPr lang="en-US"/>
          </a:p>
        </p:txBody>
      </p:sp>
    </p:spTree>
    <p:extLst>
      <p:ext uri="{BB962C8B-B14F-4D97-AF65-F5344CB8AC3E}">
        <p14:creationId xmlns:p14="http://schemas.microsoft.com/office/powerpoint/2010/main" val="2504817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C7BAE6A-DCF3-43E4-B2A0-33D0CF1225FC}" type="datetimeFigureOut">
              <a:rPr lang="en-US"/>
              <a:t>8/9/2019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6761A3-4CAC-4C5F-AC82-8DB08D526BC2}" type="slidenum">
              <a:rPr lang="en-US"/>
              <a:t>‹#›</a:t>
            </a:fld>
            <a:endParaRPr lang="en-US"/>
          </a:p>
        </p:txBody>
      </p:sp>
    </p:spTree>
    <p:extLst>
      <p:ext uri="{BB962C8B-B14F-4D97-AF65-F5344CB8AC3E}">
        <p14:creationId xmlns:p14="http://schemas.microsoft.com/office/powerpoint/2010/main" val="3067877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13760" y="788035"/>
            <a:ext cx="2168843" cy="5440680"/>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636509" y="809627"/>
            <a:ext cx="6380798" cy="6120765"/>
          </a:xfrm>
        </p:spPr>
        <p:txBody>
          <a:bodyPr vert="eaVe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C7BAE6A-DCF3-43E4-B2A0-33D0CF1225FC}" type="datetimeFigureOut">
              <a:rPr lang="en-US"/>
              <a:t>8/9/2019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6761A3-4CAC-4C5F-AC82-8DB08D526BC2}" type="slidenum">
              <a:rPr lang="en-US"/>
              <a:t>‹#›</a:t>
            </a:fld>
            <a:endParaRPr lang="en-US"/>
          </a:p>
        </p:txBody>
      </p:sp>
    </p:spTree>
    <p:extLst>
      <p:ext uri="{BB962C8B-B14F-4D97-AF65-F5344CB8AC3E}">
        <p14:creationId xmlns:p14="http://schemas.microsoft.com/office/powerpoint/2010/main" val="14448774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Outside Page">
    <p:spTree>
      <p:nvGrpSpPr>
        <p:cNvPr id="1" name=""/>
        <p:cNvGrpSpPr/>
        <p:nvPr/>
      </p:nvGrpSpPr>
      <p:grpSpPr>
        <a:xfrm>
          <a:off x="0" y="0"/>
          <a:ext cx="0" cy="0"/>
          <a:chOff x="0" y="0"/>
          <a:chExt cx="0" cy="0"/>
        </a:xfrm>
      </p:grpSpPr>
      <p:sp>
        <p:nvSpPr>
          <p:cNvPr id="4" name="Rectangle 3"/>
          <p:cNvSpPr/>
          <p:nvPr userDrawn="1"/>
        </p:nvSpPr>
        <p:spPr>
          <a:xfrm>
            <a:off x="457200" y="457200"/>
            <a:ext cx="2359152" cy="18288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userDrawn="1"/>
        </p:nvSpPr>
        <p:spPr>
          <a:xfrm>
            <a:off x="457200" y="6854395"/>
            <a:ext cx="2359152" cy="457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457200" y="4736592"/>
            <a:ext cx="2359152" cy="20756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a:p>
        </p:txBody>
      </p:sp>
      <p:sp>
        <p:nvSpPr>
          <p:cNvPr id="12" name="Picture Placeholder 11"/>
          <p:cNvSpPr>
            <a:spLocks noGrp="1"/>
          </p:cNvSpPr>
          <p:nvPr>
            <p:ph type="pic" sz="quarter" idx="10"/>
          </p:nvPr>
        </p:nvSpPr>
        <p:spPr>
          <a:xfrm>
            <a:off x="457200" y="685800"/>
            <a:ext cx="2359152" cy="4005072"/>
          </a:xfrm>
        </p:spPr>
        <p:txBody>
          <a:bodyPr tIns="1097280">
            <a:normAutofit/>
          </a:bodyPr>
          <a:lstStyle>
            <a:lvl1pPr marL="0" indent="0" algn="ctr">
              <a:buNone/>
              <a:defRPr sz="2000"/>
            </a:lvl1pPr>
          </a:lstStyle>
          <a:p>
            <a:endParaRPr/>
          </a:p>
        </p:txBody>
      </p:sp>
      <p:sp>
        <p:nvSpPr>
          <p:cNvPr id="13" name="Rectangle 12"/>
          <p:cNvSpPr/>
          <p:nvPr userDrawn="1"/>
        </p:nvSpPr>
        <p:spPr>
          <a:xfrm>
            <a:off x="3758184"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userDrawn="1"/>
        </p:nvSpPr>
        <p:spPr bwMode="auto">
          <a:xfrm>
            <a:off x="3758184"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Picture Placeholder 11"/>
          <p:cNvSpPr>
            <a:spLocks noGrp="1"/>
          </p:cNvSpPr>
          <p:nvPr>
            <p:ph type="pic" sz="quarter" idx="11"/>
          </p:nvPr>
        </p:nvSpPr>
        <p:spPr>
          <a:xfrm>
            <a:off x="3758184" y="685800"/>
            <a:ext cx="2450592" cy="4005072"/>
          </a:xfrm>
        </p:spPr>
        <p:txBody>
          <a:bodyPr tIns="1097280">
            <a:normAutofit/>
          </a:bodyPr>
          <a:lstStyle>
            <a:lvl1pPr marL="0" indent="0" algn="ctr">
              <a:buNone/>
              <a:defRPr sz="2000"/>
            </a:lvl1pPr>
          </a:lstStyle>
          <a:p>
            <a:endParaRPr/>
          </a:p>
        </p:txBody>
      </p:sp>
      <p:sp>
        <p:nvSpPr>
          <p:cNvPr id="16" name="Rectangle 15"/>
          <p:cNvSpPr/>
          <p:nvPr userDrawn="1"/>
        </p:nvSpPr>
        <p:spPr>
          <a:xfrm>
            <a:off x="7141464"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userDrawn="1"/>
        </p:nvSpPr>
        <p:spPr>
          <a:xfrm>
            <a:off x="7141465"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Picture Placeholder 11"/>
          <p:cNvSpPr>
            <a:spLocks noGrp="1"/>
          </p:cNvSpPr>
          <p:nvPr>
            <p:ph type="pic" sz="quarter" idx="12"/>
          </p:nvPr>
        </p:nvSpPr>
        <p:spPr>
          <a:xfrm>
            <a:off x="7141465" y="2084832"/>
            <a:ext cx="2450592" cy="4727448"/>
          </a:xfrm>
        </p:spPr>
        <p:txBody>
          <a:bodyPr tIns="1097280">
            <a:normAutofit/>
          </a:bodyPr>
          <a:lstStyle>
            <a:lvl1pPr marL="0" indent="0" algn="ctr">
              <a:buNone/>
              <a:defRPr sz="2000"/>
            </a:lvl1pPr>
          </a:lstStyle>
          <a:p>
            <a:endParaRPr/>
          </a:p>
        </p:txBody>
      </p:sp>
      <p:sp>
        <p:nvSpPr>
          <p:cNvPr id="20" name="Rectangle 19"/>
          <p:cNvSpPr/>
          <p:nvPr userDrawn="1"/>
        </p:nvSpPr>
        <p:spPr>
          <a:xfrm>
            <a:off x="7141464" y="1901952"/>
            <a:ext cx="2450592"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Text Placeholder 21"/>
          <p:cNvSpPr>
            <a:spLocks noGrp="1"/>
          </p:cNvSpPr>
          <p:nvPr>
            <p:ph type="body" sz="quarter" idx="13" hasCustomPrompt="1"/>
          </p:nvPr>
        </p:nvSpPr>
        <p:spPr>
          <a:xfrm>
            <a:off x="7142163" y="639763"/>
            <a:ext cx="2449512" cy="1262062"/>
          </a:xfrm>
        </p:spPr>
        <p:txBody>
          <a:bodyPr anchor="ctr">
            <a:noAutofit/>
          </a:bodyPr>
          <a:lstStyle>
            <a:lvl1pPr marL="0" indent="0" algn="ctr">
              <a:lnSpc>
                <a:spcPct val="85000"/>
              </a:lnSpc>
              <a:spcBef>
                <a:spcPts val="0"/>
              </a:spcBef>
              <a:buNone/>
              <a:defRPr sz="3600">
                <a:solidFill>
                  <a:schemeClr val="tx2">
                    <a:lumMod val="65000"/>
                    <a:lumOff val="35000"/>
                  </a:schemeClr>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a:t>
            </a:r>
            <a:br>
              <a:rPr/>
            </a:br>
            <a:r>
              <a:t>name</a:t>
            </a:r>
          </a:p>
        </p:txBody>
      </p:sp>
      <p:sp>
        <p:nvSpPr>
          <p:cNvPr id="23" name="Text Placeholder 21"/>
          <p:cNvSpPr>
            <a:spLocks noGrp="1"/>
          </p:cNvSpPr>
          <p:nvPr>
            <p:ph type="body" sz="quarter" idx="14" hasCustomPrompt="1"/>
          </p:nvPr>
        </p:nvSpPr>
        <p:spPr>
          <a:xfrm>
            <a:off x="3758184" y="5098071"/>
            <a:ext cx="2449512" cy="367640"/>
          </a:xfrm>
        </p:spPr>
        <p:txBody>
          <a:bodyPr anchor="ctr">
            <a:noAutofit/>
          </a:bodyPr>
          <a:lstStyle>
            <a:lvl1pPr marL="0" indent="0" algn="ctr">
              <a:lnSpc>
                <a:spcPct val="85000"/>
              </a:lnSpc>
              <a:spcBef>
                <a:spcPts val="0"/>
              </a:spcBef>
              <a:buNone/>
              <a:defRPr sz="16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 name</a:t>
            </a:r>
          </a:p>
        </p:txBody>
      </p:sp>
      <p:sp>
        <p:nvSpPr>
          <p:cNvPr id="24" name="Text Placeholder 21"/>
          <p:cNvSpPr>
            <a:spLocks noGrp="1"/>
          </p:cNvSpPr>
          <p:nvPr>
            <p:ph type="body" sz="quarter" idx="15" hasCustomPrompt="1"/>
          </p:nvPr>
        </p:nvSpPr>
        <p:spPr>
          <a:xfrm>
            <a:off x="3758184" y="5465711"/>
            <a:ext cx="2449512" cy="1346569"/>
          </a:xfrm>
        </p:spPr>
        <p:txBody>
          <a:bodyPr anchor="t">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business </a:t>
            </a:r>
            <a:r>
              <a:rPr lang="en-US" dirty="0"/>
              <a:t>contact information</a:t>
            </a:r>
            <a:endParaRPr dirty="0"/>
          </a:p>
        </p:txBody>
      </p:sp>
      <p:sp>
        <p:nvSpPr>
          <p:cNvPr id="27" name="Text Placeholder 21"/>
          <p:cNvSpPr>
            <a:spLocks noGrp="1"/>
          </p:cNvSpPr>
          <p:nvPr>
            <p:ph type="body" sz="quarter" idx="18" hasCustomPrompt="1"/>
          </p:nvPr>
        </p:nvSpPr>
        <p:spPr>
          <a:xfrm>
            <a:off x="3758184" y="6854395"/>
            <a:ext cx="2449512" cy="448347"/>
          </a:xfrm>
        </p:spPr>
        <p:txBody>
          <a:bodyPr anchor="ctr">
            <a:noAutofit/>
          </a:bodyPr>
          <a:lstStyle>
            <a:lvl1pPr marL="0" indent="0" algn="ctr">
              <a:lnSpc>
                <a:spcPct val="10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website URL</a:t>
            </a:r>
          </a:p>
        </p:txBody>
      </p:sp>
      <p:sp>
        <p:nvSpPr>
          <p:cNvPr id="28" name="Text Placeholder 21"/>
          <p:cNvSpPr>
            <a:spLocks noGrp="1"/>
          </p:cNvSpPr>
          <p:nvPr>
            <p:ph type="body" sz="quarter" idx="19" hasCustomPrompt="1"/>
          </p:nvPr>
        </p:nvSpPr>
        <p:spPr>
          <a:xfrm>
            <a:off x="457200" y="4736592"/>
            <a:ext cx="2359152" cy="2075688"/>
          </a:xfrm>
        </p:spPr>
        <p:txBody>
          <a:bodyPr lIns="182880" rIns="182880" anchor="ctr">
            <a:noAutofit/>
          </a:bodyPr>
          <a:lstStyle>
            <a:lvl1pPr marL="0" indent="0" algn="l">
              <a:lnSpc>
                <a:spcPct val="13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Tree>
    <p:extLst>
      <p:ext uri="{BB962C8B-B14F-4D97-AF65-F5344CB8AC3E}">
        <p14:creationId xmlns:p14="http://schemas.microsoft.com/office/powerpoint/2010/main" val="40260023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Inside Page">
    <p:spTree>
      <p:nvGrpSpPr>
        <p:cNvPr id="1" name=""/>
        <p:cNvGrpSpPr/>
        <p:nvPr/>
      </p:nvGrpSpPr>
      <p:grpSpPr>
        <a:xfrm>
          <a:off x="0" y="0"/>
          <a:ext cx="0" cy="0"/>
          <a:chOff x="0" y="0"/>
          <a:chExt cx="0" cy="0"/>
        </a:xfrm>
      </p:grpSpPr>
      <p:sp>
        <p:nvSpPr>
          <p:cNvPr id="32" name="Rectangle 31"/>
          <p:cNvSpPr/>
          <p:nvPr userDrawn="1"/>
        </p:nvSpPr>
        <p:spPr>
          <a:xfrm>
            <a:off x="3849624" y="685800"/>
            <a:ext cx="2450592" cy="395039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Rectangle 3"/>
          <p:cNvSpPr/>
          <p:nvPr userDrawn="1"/>
        </p:nvSpPr>
        <p:spPr>
          <a:xfrm>
            <a:off x="457200"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userDrawn="1"/>
        </p:nvSpPr>
        <p:spPr>
          <a:xfrm>
            <a:off x="457200"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1"/>
          <p:cNvSpPr>
            <a:spLocks noGrp="1"/>
          </p:cNvSpPr>
          <p:nvPr>
            <p:ph type="pic" sz="quarter" idx="10"/>
          </p:nvPr>
        </p:nvSpPr>
        <p:spPr>
          <a:xfrm>
            <a:off x="457200" y="685800"/>
            <a:ext cx="2450592" cy="2276856"/>
          </a:xfrm>
        </p:spPr>
        <p:txBody>
          <a:bodyPr tIns="457200">
            <a:normAutofit/>
          </a:bodyPr>
          <a:lstStyle>
            <a:lvl1pPr marL="0" indent="0" algn="ctr">
              <a:buNone/>
              <a:defRPr sz="2000"/>
            </a:lvl1pPr>
          </a:lstStyle>
          <a:p>
            <a:endParaRPr/>
          </a:p>
        </p:txBody>
      </p:sp>
      <p:sp>
        <p:nvSpPr>
          <p:cNvPr id="13" name="Rectangle 12"/>
          <p:cNvSpPr/>
          <p:nvPr userDrawn="1"/>
        </p:nvSpPr>
        <p:spPr>
          <a:xfrm>
            <a:off x="3849624" y="457200"/>
            <a:ext cx="2450592" cy="1828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userDrawn="1"/>
        </p:nvSpPr>
        <p:spPr>
          <a:xfrm>
            <a:off x="3849624" y="6854395"/>
            <a:ext cx="2450592"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7232904" y="457200"/>
            <a:ext cx="23591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userDrawn="1"/>
        </p:nvSpPr>
        <p:spPr>
          <a:xfrm>
            <a:off x="7232904" y="6854395"/>
            <a:ext cx="235915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1" name="Text Placeholder 21"/>
          <p:cNvSpPr>
            <a:spLocks noGrp="1"/>
          </p:cNvSpPr>
          <p:nvPr>
            <p:ph type="body" sz="quarter" idx="20" hasCustomPrompt="1"/>
          </p:nvPr>
        </p:nvSpPr>
        <p:spPr>
          <a:xfrm>
            <a:off x="457200" y="3004771"/>
            <a:ext cx="2450592" cy="662354"/>
          </a:xfrm>
        </p:spPr>
        <p:txBody>
          <a:bodyPr lIns="91440" rIns="91440" bIns="0" anchor="b">
            <a:noAutofit/>
          </a:bodyPr>
          <a:lstStyle>
            <a:lvl1pPr marL="0" indent="0" algn="l">
              <a:lnSpc>
                <a:spcPct val="114000"/>
              </a:lnSpc>
              <a:spcBef>
                <a:spcPts val="800"/>
              </a:spcBef>
              <a:buNone/>
              <a:defRPr sz="20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3" name="Text Placeholder 21"/>
          <p:cNvSpPr>
            <a:spLocks noGrp="1"/>
          </p:cNvSpPr>
          <p:nvPr>
            <p:ph type="body" sz="quarter" idx="21" hasCustomPrompt="1"/>
          </p:nvPr>
        </p:nvSpPr>
        <p:spPr>
          <a:xfrm>
            <a:off x="4114800" y="914400"/>
            <a:ext cx="1943100" cy="3352800"/>
          </a:xfrm>
        </p:spPr>
        <p:txBody>
          <a:bodyPr lIns="91440" tIns="91440" rIns="91440" bIns="91440" anchor="ctr">
            <a:noAutofit/>
          </a:bodyPr>
          <a:lstStyle>
            <a:lvl1pPr marL="0" indent="0" algn="l">
              <a:lnSpc>
                <a:spcPct val="130000"/>
              </a:lnSpc>
              <a:spcBef>
                <a:spcPts val="800"/>
              </a:spcBef>
              <a:buNone/>
              <a:defRPr sz="16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4" name="Picture Placeholder 11"/>
          <p:cNvSpPr>
            <a:spLocks noGrp="1"/>
          </p:cNvSpPr>
          <p:nvPr>
            <p:ph type="pic" sz="quarter" idx="22"/>
          </p:nvPr>
        </p:nvSpPr>
        <p:spPr>
          <a:xfrm>
            <a:off x="3849624" y="4690587"/>
            <a:ext cx="2450592" cy="2110626"/>
          </a:xfrm>
        </p:spPr>
        <p:txBody>
          <a:bodyPr tIns="457200">
            <a:normAutofit/>
          </a:bodyPr>
          <a:lstStyle>
            <a:lvl1pPr marL="0" indent="0" algn="ctr">
              <a:buNone/>
              <a:defRPr sz="2000"/>
            </a:lvl1pPr>
          </a:lstStyle>
          <a:p>
            <a:endParaRPr/>
          </a:p>
        </p:txBody>
      </p:sp>
      <p:sp>
        <p:nvSpPr>
          <p:cNvPr id="36" name="Text Placeholder 21"/>
          <p:cNvSpPr>
            <a:spLocks noGrp="1"/>
          </p:cNvSpPr>
          <p:nvPr>
            <p:ph type="body" sz="quarter" idx="24" hasCustomPrompt="1"/>
          </p:nvPr>
        </p:nvSpPr>
        <p:spPr>
          <a:xfrm>
            <a:off x="7235571" y="4484614"/>
            <a:ext cx="2359152" cy="37490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8" name="Text Placeholder 21"/>
          <p:cNvSpPr>
            <a:spLocks noGrp="1"/>
          </p:cNvSpPr>
          <p:nvPr>
            <p:ph type="body" sz="quarter" idx="26" hasCustomPrompt="1"/>
          </p:nvPr>
        </p:nvSpPr>
        <p:spPr>
          <a:xfrm>
            <a:off x="7235571" y="2705100"/>
            <a:ext cx="2359152" cy="37490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40" name="Text Placeholder 21"/>
          <p:cNvSpPr>
            <a:spLocks noGrp="1"/>
          </p:cNvSpPr>
          <p:nvPr>
            <p:ph type="body" sz="quarter" idx="28" hasCustomPrompt="1"/>
          </p:nvPr>
        </p:nvSpPr>
        <p:spPr>
          <a:xfrm>
            <a:off x="7235571" y="791658"/>
            <a:ext cx="2359152" cy="37878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43" name="Text Placeholder 21"/>
          <p:cNvSpPr>
            <a:spLocks noGrp="1"/>
          </p:cNvSpPr>
          <p:nvPr>
            <p:ph type="body" sz="quarter" idx="31" hasCustomPrompt="1"/>
          </p:nvPr>
        </p:nvSpPr>
        <p:spPr>
          <a:xfrm>
            <a:off x="457200" y="3704131"/>
            <a:ext cx="2450592" cy="3074219"/>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
        <p:nvSpPr>
          <p:cNvPr id="45" name="Text Placeholder 21"/>
          <p:cNvSpPr>
            <a:spLocks noGrp="1"/>
          </p:cNvSpPr>
          <p:nvPr>
            <p:ph type="body" sz="quarter" idx="33" hasCustomPrompt="1"/>
          </p:nvPr>
        </p:nvSpPr>
        <p:spPr>
          <a:xfrm>
            <a:off x="7235571" y="1170442"/>
            <a:ext cx="2359152" cy="1560646"/>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
        <p:nvSpPr>
          <p:cNvPr id="46" name="Text Placeholder 21"/>
          <p:cNvSpPr>
            <a:spLocks noGrp="1"/>
          </p:cNvSpPr>
          <p:nvPr>
            <p:ph type="body" sz="quarter" idx="34" hasCustomPrompt="1"/>
          </p:nvPr>
        </p:nvSpPr>
        <p:spPr>
          <a:xfrm>
            <a:off x="7235571" y="3091437"/>
            <a:ext cx="2359152" cy="1393177"/>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
        <p:nvSpPr>
          <p:cNvPr id="47" name="Text Placeholder 21"/>
          <p:cNvSpPr>
            <a:spLocks noGrp="1"/>
          </p:cNvSpPr>
          <p:nvPr>
            <p:ph type="body" sz="quarter" idx="35" hasCustomPrompt="1"/>
          </p:nvPr>
        </p:nvSpPr>
        <p:spPr>
          <a:xfrm>
            <a:off x="7235571" y="4873246"/>
            <a:ext cx="2359152" cy="1905104"/>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Tree>
    <p:extLst>
      <p:ext uri="{BB962C8B-B14F-4D97-AF65-F5344CB8AC3E}">
        <p14:creationId xmlns:p14="http://schemas.microsoft.com/office/powerpoint/2010/main" val="3222991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C7BAE6A-DCF3-43E4-B2A0-33D0CF1225FC}" type="datetimeFigureOut">
              <a:rPr lang="en-US"/>
              <a:t>8/9/2019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6761A3-4CAC-4C5F-AC82-8DB08D526BC2}" type="slidenum">
              <a:rPr lang="en-US"/>
              <a:t>‹#›</a:t>
            </a:fld>
            <a:endParaRPr lang="en-US"/>
          </a:p>
        </p:txBody>
      </p:sp>
    </p:spTree>
    <p:extLst>
      <p:ext uri="{BB962C8B-B14F-4D97-AF65-F5344CB8AC3E}">
        <p14:creationId xmlns:p14="http://schemas.microsoft.com/office/powerpoint/2010/main" val="1210154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7891" y="869742"/>
            <a:ext cx="8894140" cy="3803294"/>
          </a:xfrm>
        </p:spPr>
        <p:txBody>
          <a:bodyPr anchor="b">
            <a:normAutofit/>
          </a:bodyPr>
          <a:lstStyle>
            <a:lvl1pPr>
              <a:lnSpc>
                <a:spcPct val="80000"/>
              </a:lnSpc>
              <a:defRPr sz="8000" b="0" baseline="0">
                <a:solidFill>
                  <a:schemeClr val="accent1"/>
                </a:solidFill>
              </a:defRPr>
            </a:lvl1pPr>
          </a:lstStyle>
          <a:p>
            <a:r>
              <a:rPr lang="en-US" dirty="0"/>
              <a:t>Click to edit Master title style</a:t>
            </a:r>
          </a:p>
        </p:txBody>
      </p:sp>
      <p:sp>
        <p:nvSpPr>
          <p:cNvPr id="3" name="Text Placeholder 2"/>
          <p:cNvSpPr>
            <a:spLocks noGrp="1"/>
          </p:cNvSpPr>
          <p:nvPr>
            <p:ph type="body" idx="1"/>
          </p:nvPr>
        </p:nvSpPr>
        <p:spPr>
          <a:xfrm>
            <a:off x="550698" y="4745578"/>
            <a:ext cx="7611694" cy="1865376"/>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FC7BAE6A-DCF3-43E4-B2A0-33D0CF1225FC}" type="datetimeFigureOut">
              <a:rPr lang="en-US"/>
              <a:t>8/9/2019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6761A3-4CAC-4C5F-AC82-8DB08D526BC2}" type="slidenum">
              <a:rPr lang="en-US"/>
              <a:t>‹#›</a:t>
            </a:fld>
            <a:endParaRPr lang="en-US"/>
          </a:p>
        </p:txBody>
      </p:sp>
    </p:spTree>
    <p:extLst>
      <p:ext uri="{BB962C8B-B14F-4D97-AF65-F5344CB8AC3E}">
        <p14:creationId xmlns:p14="http://schemas.microsoft.com/office/powerpoint/2010/main" val="45832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558241" y="2259178"/>
            <a:ext cx="4186809" cy="426963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233512" y="2259178"/>
            <a:ext cx="4186809" cy="426963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FC7BAE6A-DCF3-43E4-B2A0-33D0CF1225FC}" type="datetimeFigureOut">
              <a:rPr lang="en-US"/>
              <a:t>8/9/2019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6761A3-4CAC-4C5F-AC82-8DB08D526BC2}" type="slidenum">
              <a:rPr lang="en-US"/>
              <a:t>‹#›</a:t>
            </a:fld>
            <a:endParaRPr lang="en-US"/>
          </a:p>
        </p:txBody>
      </p:sp>
    </p:spTree>
    <p:extLst>
      <p:ext uri="{BB962C8B-B14F-4D97-AF65-F5344CB8AC3E}">
        <p14:creationId xmlns:p14="http://schemas.microsoft.com/office/powerpoint/2010/main" val="1512412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Click to edit Master title style</a:t>
            </a:r>
          </a:p>
        </p:txBody>
      </p:sp>
      <p:sp>
        <p:nvSpPr>
          <p:cNvPr id="3" name="Text Placeholder 2"/>
          <p:cNvSpPr>
            <a:spLocks noGrp="1"/>
          </p:cNvSpPr>
          <p:nvPr>
            <p:ph type="body" idx="1"/>
          </p:nvPr>
        </p:nvSpPr>
        <p:spPr>
          <a:xfrm>
            <a:off x="558241" y="2302934"/>
            <a:ext cx="4186809" cy="819853"/>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558241" y="3100970"/>
            <a:ext cx="4186809" cy="362712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242941" y="2300630"/>
            <a:ext cx="4186809" cy="818693"/>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5242941" y="3098597"/>
            <a:ext cx="4186809" cy="362712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FC7BAE6A-DCF3-43E4-B2A0-33D0CF1225FC}" type="datetimeFigureOut">
              <a:rPr lang="en-US"/>
              <a:t>8/9/2019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6761A3-4CAC-4C5F-AC82-8DB08D526BC2}" type="slidenum">
              <a:rPr lang="en-US"/>
              <a:t>‹#›</a:t>
            </a:fld>
            <a:endParaRPr lang="en-US"/>
          </a:p>
        </p:txBody>
      </p:sp>
    </p:spTree>
    <p:extLst>
      <p:ext uri="{BB962C8B-B14F-4D97-AF65-F5344CB8AC3E}">
        <p14:creationId xmlns:p14="http://schemas.microsoft.com/office/powerpoint/2010/main" val="4206878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FC7BAE6A-DCF3-43E4-B2A0-33D0CF1225FC}" type="datetimeFigureOut">
              <a:rPr lang="en-US"/>
              <a:t>8/9/2019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6761A3-4CAC-4C5F-AC82-8DB08D526BC2}" type="slidenum">
              <a:rPr lang="en-US"/>
              <a:t>‹#›</a:t>
            </a:fld>
            <a:endParaRPr lang="en-US"/>
          </a:p>
        </p:txBody>
      </p:sp>
    </p:spTree>
    <p:extLst>
      <p:ext uri="{BB962C8B-B14F-4D97-AF65-F5344CB8AC3E}">
        <p14:creationId xmlns:p14="http://schemas.microsoft.com/office/powerpoint/2010/main" val="3158526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7BAE6A-DCF3-43E4-B2A0-33D0CF1225FC}" type="datetimeFigureOut">
              <a:rPr lang="en-US"/>
              <a:t>8/9/2019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6761A3-4CAC-4C5F-AC82-8DB08D526BC2}" type="slidenum">
              <a:rPr lang="en-US"/>
              <a:t>‹#›</a:t>
            </a:fld>
            <a:endParaRPr lang="en-US"/>
          </a:p>
        </p:txBody>
      </p:sp>
    </p:spTree>
    <p:extLst>
      <p:ext uri="{BB962C8B-B14F-4D97-AF65-F5344CB8AC3E}">
        <p14:creationId xmlns:p14="http://schemas.microsoft.com/office/powerpoint/2010/main" val="3149248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6286500" y="0"/>
            <a:ext cx="3771900" cy="777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815658" y="614586"/>
            <a:ext cx="2791206" cy="2176272"/>
          </a:xfrm>
        </p:spPr>
        <p:txBody>
          <a:bodyPr anchor="b">
            <a:noAutofit/>
          </a:bodyPr>
          <a:lstStyle>
            <a:lvl1pPr>
              <a:lnSpc>
                <a:spcPct val="85000"/>
              </a:lnSpc>
              <a:defRPr sz="3600">
                <a:solidFill>
                  <a:srgbClr val="FFFFFF"/>
                </a:solidFill>
              </a:defRPr>
            </a:lvl1pPr>
          </a:lstStyle>
          <a:p>
            <a:r>
              <a:rPr lang="en-US" dirty="0"/>
              <a:t>Click to edit Master title style</a:t>
            </a:r>
          </a:p>
        </p:txBody>
      </p:sp>
      <p:sp>
        <p:nvSpPr>
          <p:cNvPr id="3" name="Content Placeholder 2"/>
          <p:cNvSpPr>
            <a:spLocks noGrp="1"/>
          </p:cNvSpPr>
          <p:nvPr>
            <p:ph idx="1"/>
          </p:nvPr>
        </p:nvSpPr>
        <p:spPr>
          <a:xfrm>
            <a:off x="628650" y="863600"/>
            <a:ext cx="5029200" cy="51816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827686" y="2846722"/>
            <a:ext cx="2803779" cy="3543919"/>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dirty="0"/>
              <a:t>Edit Master text styles</a:t>
            </a:r>
          </a:p>
        </p:txBody>
      </p:sp>
      <p:sp>
        <p:nvSpPr>
          <p:cNvPr id="5" name="Date Placeholder 4"/>
          <p:cNvSpPr>
            <a:spLocks noGrp="1"/>
          </p:cNvSpPr>
          <p:nvPr>
            <p:ph type="dt" sz="half" idx="10"/>
          </p:nvPr>
        </p:nvSpPr>
        <p:spPr/>
        <p:txBody>
          <a:bodyPr/>
          <a:lstStyle/>
          <a:p>
            <a:fld id="{FC7BAE6A-DCF3-43E4-B2A0-33D0CF1225FC}" type="datetimeFigureOut">
              <a:rPr lang="en-US"/>
              <a:t>8/9/2019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9F6761A3-4CAC-4C5F-AC82-8DB08D526BC2}" type="slidenum">
              <a:rPr lang="en-US"/>
              <a:t>‹#›</a:t>
            </a:fld>
            <a:endParaRPr lang="en-US"/>
          </a:p>
        </p:txBody>
      </p:sp>
    </p:spTree>
    <p:extLst>
      <p:ext uri="{BB962C8B-B14F-4D97-AF65-F5344CB8AC3E}">
        <p14:creationId xmlns:p14="http://schemas.microsoft.com/office/powerpoint/2010/main" val="3235898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5610" y="6141158"/>
            <a:ext cx="8894140" cy="695054"/>
          </a:xfrm>
        </p:spPr>
        <p:txBody>
          <a:bodyPr anchor="b">
            <a:normAutofit/>
          </a:bodyPr>
          <a:lstStyle>
            <a:lvl1pPr>
              <a:lnSpc>
                <a:spcPct val="85000"/>
              </a:lnSpc>
              <a:defRPr sz="2800" b="0">
                <a:solidFill>
                  <a:srgbClr val="FFFFFF"/>
                </a:solidFill>
              </a:defRPr>
            </a:lvl1pPr>
          </a:lstStyle>
          <a:p>
            <a:r>
              <a:rPr lang="en-US" dirty="0"/>
              <a:t>Click to edit Master title style</a:t>
            </a:r>
          </a:p>
        </p:txBody>
      </p:sp>
      <p:sp>
        <p:nvSpPr>
          <p:cNvPr id="3" name="Picture Placeholder 2"/>
          <p:cNvSpPr>
            <a:spLocks noGrp="1" noChangeAspect="1"/>
          </p:cNvSpPr>
          <p:nvPr>
            <p:ph type="pic" idx="1"/>
          </p:nvPr>
        </p:nvSpPr>
        <p:spPr>
          <a:xfrm>
            <a:off x="0" y="0"/>
            <a:ext cx="10058400" cy="6041746"/>
          </a:xfrm>
          <a:blipFill>
            <a:blip r:embed="rId2"/>
            <a:stretch>
              <a:fillRect/>
            </a:stretch>
          </a:blip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558241" y="6697700"/>
            <a:ext cx="7614209" cy="60452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fld id="{FC7BAE6A-DCF3-43E4-B2A0-33D0CF1225FC}" type="datetimeFigureOut">
              <a:rPr lang="en-US"/>
              <a:t>8/9/2019</a:t>
            </a:fld>
            <a:endParaRPr lang="en-US"/>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9F6761A3-4CAC-4C5F-AC82-8DB08D526BC2}" type="slidenum">
              <a:rPr lang="en-US"/>
              <a:t>‹#›</a:t>
            </a:fld>
            <a:endParaRPr lang="en-US"/>
          </a:p>
        </p:txBody>
      </p:sp>
    </p:spTree>
    <p:extLst>
      <p:ext uri="{BB962C8B-B14F-4D97-AF65-F5344CB8AC3E}">
        <p14:creationId xmlns:p14="http://schemas.microsoft.com/office/powerpoint/2010/main" val="2741518708"/>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2212" y="566137"/>
            <a:ext cx="8887539" cy="187929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57927" y="2259179"/>
            <a:ext cx="8871823" cy="426834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5785" y="7267440"/>
            <a:ext cx="3394710" cy="259080"/>
          </a:xfrm>
          <a:prstGeom prst="rect">
            <a:avLst/>
          </a:prstGeom>
        </p:spPr>
        <p:txBody>
          <a:bodyPr vert="horz" lIns="91440" tIns="45720" rIns="91440" bIns="45720" rtlCol="0" anchor="ctr"/>
          <a:lstStyle>
            <a:lvl1pPr algn="l">
              <a:defRPr sz="1000">
                <a:solidFill>
                  <a:schemeClr val="tx1">
                    <a:alpha val="75000"/>
                  </a:schemeClr>
                </a:solidFill>
              </a:defRPr>
            </a:lvl1pPr>
          </a:lstStyle>
          <a:p>
            <a:fld id="{FC7BAE6A-DCF3-43E4-B2A0-33D0CF1225FC}" type="datetimeFigureOut">
              <a:rPr lang="en-US"/>
              <a:t>8/9/2019</a:t>
            </a:fld>
            <a:endParaRPr lang="en-US"/>
          </a:p>
        </p:txBody>
      </p:sp>
      <p:sp>
        <p:nvSpPr>
          <p:cNvPr id="5" name="Footer Placeholder 4"/>
          <p:cNvSpPr>
            <a:spLocks noGrp="1"/>
          </p:cNvSpPr>
          <p:nvPr>
            <p:ph type="ftr" sz="quarter" idx="3"/>
          </p:nvPr>
        </p:nvSpPr>
        <p:spPr>
          <a:xfrm>
            <a:off x="565785" y="7428657"/>
            <a:ext cx="4149090" cy="259080"/>
          </a:xfrm>
          <a:prstGeom prst="rect">
            <a:avLst/>
          </a:prstGeom>
        </p:spPr>
        <p:txBody>
          <a:bodyPr vert="horz" lIns="91440" tIns="45720" rIns="91440" bIns="45720" rtlCol="0" anchor="ctr"/>
          <a:lstStyle>
            <a:lvl1pPr algn="l">
              <a:defRPr sz="1000" cap="all" baseline="0">
                <a:solidFill>
                  <a:schemeClr val="tx1">
                    <a:alpha val="75000"/>
                  </a:schemeClr>
                </a:solidFill>
              </a:defRPr>
            </a:lvl1pPr>
          </a:lstStyle>
          <a:p>
            <a:endParaRPr lang="en-US"/>
          </a:p>
        </p:txBody>
      </p:sp>
      <p:sp>
        <p:nvSpPr>
          <p:cNvPr id="6" name="Slide Number Placeholder 5"/>
          <p:cNvSpPr>
            <a:spLocks noGrp="1"/>
          </p:cNvSpPr>
          <p:nvPr>
            <p:ph type="sldNum" sz="quarter" idx="4"/>
          </p:nvPr>
        </p:nvSpPr>
        <p:spPr>
          <a:xfrm>
            <a:off x="7195312" y="6607048"/>
            <a:ext cx="2414016" cy="1583311"/>
          </a:xfrm>
          <a:prstGeom prst="rect">
            <a:avLst/>
          </a:prstGeom>
        </p:spPr>
        <p:txBody>
          <a:bodyPr vert="horz" lIns="91440" tIns="45720" rIns="91440" bIns="45720" rtlCol="0" anchor="b"/>
          <a:lstStyle>
            <a:lvl1pPr algn="r">
              <a:defRPr sz="9000" b="0">
                <a:ln>
                  <a:noFill/>
                </a:ln>
                <a:solidFill>
                  <a:schemeClr val="accent1">
                    <a:alpha val="20000"/>
                  </a:schemeClr>
                </a:solidFill>
                <a:latin typeface="+mj-lt"/>
              </a:defRPr>
            </a:lvl1pPr>
          </a:lstStyle>
          <a:p>
            <a:fld id="{9F6761A3-4CAC-4C5F-AC82-8DB08D526BC2}" type="slidenum">
              <a:rPr lang="en-US"/>
              <a:t>‹#›</a:t>
            </a:fld>
            <a:endParaRPr lang="en-US"/>
          </a:p>
        </p:txBody>
      </p:sp>
    </p:spTree>
    <p:extLst>
      <p:ext uri="{BB962C8B-B14F-4D97-AF65-F5344CB8AC3E}">
        <p14:creationId xmlns:p14="http://schemas.microsoft.com/office/powerpoint/2010/main" val="2033455549"/>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Lst>
  <p:txStyles>
    <p:title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jpeg"/><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5.jpeg"/><Relationship Id="rId5" Type="http://schemas.openxmlformats.org/officeDocument/2006/relationships/hyperlink" Target="mailto:jhooker@houstonisd.org" TargetMode="External"/><Relationship Id="rId4" Type="http://schemas.openxmlformats.org/officeDocument/2006/relationships/hyperlink" Target="mailto:mmessing@houstonisd.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14"/>
          <p:cNvSpPr>
            <a:spLocks noGrp="1"/>
          </p:cNvSpPr>
          <p:nvPr>
            <p:ph type="body" sz="quarter" idx="13"/>
          </p:nvPr>
        </p:nvSpPr>
        <p:spPr>
          <a:xfrm>
            <a:off x="6915274" y="639763"/>
            <a:ext cx="2944689" cy="1262062"/>
          </a:xfrm>
        </p:spPr>
        <p:txBody>
          <a:bodyPr/>
          <a:lstStyle/>
          <a:p>
            <a:r>
              <a:rPr lang="en-US" sz="2800" i="1" dirty="0"/>
              <a:t>Jane Long Academy </a:t>
            </a:r>
          </a:p>
          <a:p>
            <a:r>
              <a:rPr lang="en-US" sz="1600" b="1" dirty="0"/>
              <a:t>High School Magnet for Pharmacy Technicians and Allied Health</a:t>
            </a:r>
          </a:p>
        </p:txBody>
      </p:sp>
      <p:cxnSp>
        <p:nvCxnSpPr>
          <p:cNvPr id="10" name="Straight Connector 9"/>
          <p:cNvCxnSpPr/>
          <p:nvPr/>
        </p:nvCxnSpPr>
        <p:spPr>
          <a:xfrm>
            <a:off x="329184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67512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pic>
        <p:nvPicPr>
          <p:cNvPr id="12" name="Picture 11" descr="smaller jla logo.GIF"/>
          <p:cNvPicPr>
            <a:picLocks noChangeAspect="1"/>
          </p:cNvPicPr>
          <p:nvPr/>
        </p:nvPicPr>
        <p:blipFill>
          <a:blip r:embed="rId3"/>
          <a:srcRect l="9021" t="11362" r="438" b="377"/>
          <a:stretch>
            <a:fillRect/>
          </a:stretch>
        </p:blipFill>
        <p:spPr>
          <a:xfrm>
            <a:off x="7591811" y="2124354"/>
            <a:ext cx="1592680" cy="1394640"/>
          </a:xfrm>
          <a:prstGeom prst="rect">
            <a:avLst/>
          </a:prstGeom>
        </p:spPr>
      </p:pic>
      <p:pic>
        <p:nvPicPr>
          <p:cNvPr id="13" name="Picture 12" descr="smaller hisd logo.GIF"/>
          <p:cNvPicPr>
            <a:picLocks noChangeAspect="1"/>
          </p:cNvPicPr>
          <p:nvPr/>
        </p:nvPicPr>
        <p:blipFill>
          <a:blip r:embed="rId4"/>
          <a:stretch>
            <a:fillRect/>
          </a:stretch>
        </p:blipFill>
        <p:spPr>
          <a:xfrm>
            <a:off x="7603280" y="6361562"/>
            <a:ext cx="1569742" cy="1285812"/>
          </a:xfrm>
          <a:prstGeom prst="rect">
            <a:avLst/>
          </a:prstGeom>
        </p:spPr>
      </p:pic>
      <p:sp>
        <p:nvSpPr>
          <p:cNvPr id="14" name="TextBox 13"/>
          <p:cNvSpPr txBox="1"/>
          <p:nvPr/>
        </p:nvSpPr>
        <p:spPr>
          <a:xfrm>
            <a:off x="6850065" y="3314969"/>
            <a:ext cx="3073298" cy="2769989"/>
          </a:xfrm>
          <a:prstGeom prst="rect">
            <a:avLst/>
          </a:prstGeom>
        </p:spPr>
        <p:txBody>
          <a:bodyPr rtlCol="0">
            <a:spAutoFit/>
          </a:bodyPr>
          <a:lstStyle/>
          <a:p>
            <a:pPr algn="ctr"/>
            <a:r>
              <a:rPr lang="en-US" b="1" dirty="0"/>
              <a:t>School Profile 2018-2019</a:t>
            </a:r>
          </a:p>
          <a:p>
            <a:pPr algn="ctr"/>
            <a:endParaRPr lang="en-US" b="1" dirty="0"/>
          </a:p>
          <a:p>
            <a:pPr algn="ctr"/>
            <a:r>
              <a:rPr lang="en-US" sz="1400" b="1" dirty="0"/>
              <a:t>Houston Independent School District</a:t>
            </a:r>
          </a:p>
          <a:p>
            <a:pPr algn="ctr"/>
            <a:endParaRPr lang="en-US" b="1" dirty="0"/>
          </a:p>
          <a:p>
            <a:pPr algn="ctr"/>
            <a:r>
              <a:rPr lang="en-US" sz="1400" b="1" dirty="0"/>
              <a:t>Keri </a:t>
            </a:r>
            <a:r>
              <a:rPr lang="en-US" sz="1400" b="1" dirty="0" err="1"/>
              <a:t>Wittpenn</a:t>
            </a:r>
            <a:r>
              <a:rPr lang="en-US" sz="1400" b="1" dirty="0"/>
              <a:t>, Principal</a:t>
            </a:r>
          </a:p>
          <a:p>
            <a:pPr algn="ctr"/>
            <a:r>
              <a:rPr lang="en-US" sz="1400" b="1" dirty="0"/>
              <a:t>6501 Bellaire Blvd. </a:t>
            </a:r>
          </a:p>
          <a:p>
            <a:pPr algn="ctr"/>
            <a:r>
              <a:rPr lang="en-US" sz="1400" b="1" dirty="0"/>
              <a:t>Houston, TX 7707</a:t>
            </a:r>
          </a:p>
          <a:p>
            <a:pPr algn="ctr"/>
            <a:r>
              <a:rPr lang="en-US" sz="1400" b="1" dirty="0"/>
              <a:t>Tel.: (713)778-3380 Fax: (713)778-3387</a:t>
            </a:r>
          </a:p>
          <a:p>
            <a:pPr algn="ctr"/>
            <a:r>
              <a:rPr lang="en-US" sz="1400" b="1" dirty="0"/>
              <a:t>www.houstonisd.org/long</a:t>
            </a:r>
          </a:p>
          <a:p>
            <a:pPr algn="ctr"/>
            <a:endParaRPr lang="en-US" b="1" dirty="0"/>
          </a:p>
          <a:p>
            <a:pPr algn="ctr"/>
            <a:r>
              <a:rPr lang="en-US" b="1" dirty="0"/>
              <a:t>CEEB School Code #443659</a:t>
            </a:r>
          </a:p>
        </p:txBody>
      </p:sp>
      <p:sp>
        <p:nvSpPr>
          <p:cNvPr id="3" name="Text Placeholder 2"/>
          <p:cNvSpPr>
            <a:spLocks noGrp="1"/>
          </p:cNvSpPr>
          <p:nvPr>
            <p:ph type="body" sz="quarter" idx="14"/>
          </p:nvPr>
        </p:nvSpPr>
        <p:spPr>
          <a:xfrm>
            <a:off x="3675785" y="3130513"/>
            <a:ext cx="2733261" cy="367640"/>
          </a:xfrm>
        </p:spPr>
        <p:txBody>
          <a:bodyPr/>
          <a:lstStyle/>
          <a:p>
            <a:r>
              <a:rPr lang="en-US" sz="1100" b="1" dirty="0"/>
              <a:t>GPA Quartiles Class of 2018</a:t>
            </a:r>
          </a:p>
        </p:txBody>
      </p:sp>
      <p:sp>
        <p:nvSpPr>
          <p:cNvPr id="4" name="TextBox 3"/>
          <p:cNvSpPr txBox="1"/>
          <p:nvPr/>
        </p:nvSpPr>
        <p:spPr>
          <a:xfrm>
            <a:off x="3621861" y="3340897"/>
            <a:ext cx="2946400" cy="400110"/>
          </a:xfrm>
          <a:prstGeom prst="rect">
            <a:avLst/>
          </a:prstGeom>
          <a:noFill/>
        </p:spPr>
        <p:txBody>
          <a:bodyPr wrap="square" rtlCol="0">
            <a:spAutoFit/>
          </a:bodyPr>
          <a:lstStyle/>
          <a:p>
            <a:r>
              <a:rPr lang="en-US" sz="1000" dirty="0"/>
              <a:t>1</a:t>
            </a:r>
            <a:r>
              <a:rPr lang="en-US" sz="1000" baseline="30000" dirty="0"/>
              <a:t>st</a:t>
            </a:r>
            <a:r>
              <a:rPr lang="en-US" sz="1000" dirty="0"/>
              <a:t>   3.90 – 4.57		3</a:t>
            </a:r>
            <a:r>
              <a:rPr lang="en-US" sz="1000" baseline="30000" dirty="0"/>
              <a:t>rd</a:t>
            </a:r>
            <a:r>
              <a:rPr lang="en-US" sz="1000" dirty="0"/>
              <a:t>   3.03 – 3.45</a:t>
            </a:r>
            <a:r>
              <a:rPr lang="en-US" sz="1000" baseline="30000" dirty="0"/>
              <a:t>	</a:t>
            </a:r>
          </a:p>
          <a:p>
            <a:r>
              <a:rPr lang="en-US" sz="1000" dirty="0"/>
              <a:t>2</a:t>
            </a:r>
            <a:r>
              <a:rPr lang="en-US" sz="1000" baseline="30000" dirty="0"/>
              <a:t>nd</a:t>
            </a:r>
            <a:r>
              <a:rPr lang="en-US" sz="1000" dirty="0"/>
              <a:t>  3.47 – 3.86		4</a:t>
            </a:r>
            <a:r>
              <a:rPr lang="en-US" sz="1000" baseline="30000" dirty="0"/>
              <a:t>th</a:t>
            </a:r>
            <a:r>
              <a:rPr lang="en-US" sz="1000" dirty="0"/>
              <a:t>   2.01 – 3.00 </a:t>
            </a:r>
          </a:p>
        </p:txBody>
      </p:sp>
      <p:sp>
        <p:nvSpPr>
          <p:cNvPr id="5" name="TextBox 4"/>
          <p:cNvSpPr txBox="1"/>
          <p:nvPr/>
        </p:nvSpPr>
        <p:spPr>
          <a:xfrm>
            <a:off x="3829352" y="2821674"/>
            <a:ext cx="2324965" cy="461665"/>
          </a:xfrm>
          <a:prstGeom prst="rect">
            <a:avLst/>
          </a:prstGeom>
          <a:noFill/>
        </p:spPr>
        <p:txBody>
          <a:bodyPr wrap="square" rtlCol="0">
            <a:spAutoFit/>
          </a:bodyPr>
          <a:lstStyle/>
          <a:p>
            <a:r>
              <a:rPr lang="en-US" sz="800" b="1" dirty="0"/>
              <a:t>Pictured above: Students Esteban and Ashley (both c/o 18) participating in class at HCC Coleman.</a:t>
            </a:r>
          </a:p>
          <a:p>
            <a:endParaRPr lang="en-US" sz="800" dirty="0"/>
          </a:p>
        </p:txBody>
      </p:sp>
      <p:sp>
        <p:nvSpPr>
          <p:cNvPr id="18" name="Text Placeholder 2"/>
          <p:cNvSpPr>
            <a:spLocks noGrp="1"/>
          </p:cNvSpPr>
          <p:nvPr>
            <p:ph type="body" sz="quarter" idx="14"/>
          </p:nvPr>
        </p:nvSpPr>
        <p:spPr>
          <a:xfrm>
            <a:off x="3486208" y="3581463"/>
            <a:ext cx="3144520" cy="367640"/>
          </a:xfrm>
        </p:spPr>
        <p:txBody>
          <a:bodyPr/>
          <a:lstStyle/>
          <a:p>
            <a:r>
              <a:rPr lang="en-US" sz="1100" b="1" dirty="0"/>
              <a:t>Accuplacer/ TSI Data for Classes of 2016 - 2019</a:t>
            </a:r>
          </a:p>
        </p:txBody>
      </p:sp>
      <p:sp>
        <p:nvSpPr>
          <p:cNvPr id="20" name="Text Placeholder 2"/>
          <p:cNvSpPr>
            <a:spLocks noGrp="1"/>
          </p:cNvSpPr>
          <p:nvPr>
            <p:ph type="body" sz="quarter" idx="14"/>
          </p:nvPr>
        </p:nvSpPr>
        <p:spPr>
          <a:xfrm>
            <a:off x="110374" y="126970"/>
            <a:ext cx="3101975" cy="367640"/>
          </a:xfrm>
        </p:spPr>
        <p:txBody>
          <a:bodyPr/>
          <a:lstStyle/>
          <a:p>
            <a:r>
              <a:rPr lang="en-US" sz="1200" b="1" dirty="0">
                <a:solidFill>
                  <a:schemeClr val="accent2">
                    <a:lumMod val="75000"/>
                  </a:schemeClr>
                </a:solidFill>
              </a:rPr>
              <a:t>Advanced Coursework Offered</a:t>
            </a:r>
          </a:p>
          <a:p>
            <a:r>
              <a:rPr lang="en-US" sz="1100" b="1" i="1" dirty="0">
                <a:solidFill>
                  <a:schemeClr val="accent2">
                    <a:lumMod val="75000"/>
                  </a:schemeClr>
                </a:solidFill>
              </a:rPr>
              <a:t>AP, Pre-AP, Career Technology, or  Dual Credit</a:t>
            </a:r>
          </a:p>
        </p:txBody>
      </p:sp>
      <p:sp>
        <p:nvSpPr>
          <p:cNvPr id="22" name="TextBox 21"/>
          <p:cNvSpPr txBox="1"/>
          <p:nvPr/>
        </p:nvSpPr>
        <p:spPr>
          <a:xfrm>
            <a:off x="110374" y="621580"/>
            <a:ext cx="3236422" cy="4016484"/>
          </a:xfrm>
          <a:prstGeom prst="rect">
            <a:avLst/>
          </a:prstGeom>
          <a:noFill/>
        </p:spPr>
        <p:txBody>
          <a:bodyPr wrap="square" rtlCol="0">
            <a:spAutoFit/>
          </a:bodyPr>
          <a:lstStyle/>
          <a:p>
            <a:r>
              <a:rPr lang="en-US" sz="800" b="1" dirty="0"/>
              <a:t>Pre-AP Courses                   Dual Credit/Enrollment*           Medical Coding</a:t>
            </a:r>
          </a:p>
          <a:p>
            <a:r>
              <a:rPr lang="en-US" sz="800" dirty="0"/>
              <a:t>Mathematics                       World Health	                    Bus. Info	</a:t>
            </a:r>
          </a:p>
          <a:p>
            <a:r>
              <a:rPr lang="en-US" sz="800" dirty="0"/>
              <a:t>    Algebra I                           Anatomy and Physiology          Touch Systems</a:t>
            </a:r>
          </a:p>
          <a:p>
            <a:r>
              <a:rPr lang="en-US" sz="800" dirty="0"/>
              <a:t>    Geometry                         Engineering Math ⁺                    Bus. English</a:t>
            </a:r>
          </a:p>
          <a:p>
            <a:r>
              <a:rPr lang="en-US" sz="800" dirty="0"/>
              <a:t>    Algebra II                          Health Science (0.5)                   EDUC 1300 </a:t>
            </a:r>
          </a:p>
          <a:p>
            <a:r>
              <a:rPr lang="en-US" sz="800" dirty="0"/>
              <a:t>    Statistics                           Math Medical Prof. </a:t>
            </a:r>
          </a:p>
          <a:p>
            <a:r>
              <a:rPr lang="en-US" sz="800" dirty="0"/>
              <a:t>    Pre-Calculus                     Health Science (1.0)                   </a:t>
            </a:r>
          </a:p>
          <a:p>
            <a:r>
              <a:rPr lang="en-US" sz="800" dirty="0"/>
              <a:t>English I-II                             Medical Microbiology</a:t>
            </a:r>
          </a:p>
          <a:p>
            <a:r>
              <a:rPr lang="en-US" sz="800" dirty="0"/>
              <a:t>Science                                  Medical Terminology  </a:t>
            </a:r>
          </a:p>
          <a:p>
            <a:r>
              <a:rPr lang="en-US" sz="800" dirty="0"/>
              <a:t>    Biology                              Practicum in Health Science I (1.5)</a:t>
            </a:r>
          </a:p>
          <a:p>
            <a:r>
              <a:rPr lang="en-US" sz="800" dirty="0"/>
              <a:t>    Chemistry                         Practicum in Health Science II (1.5)</a:t>
            </a:r>
          </a:p>
          <a:p>
            <a:r>
              <a:rPr lang="en-US" sz="800" dirty="0"/>
              <a:t>    Physics                              Principles of Business</a:t>
            </a:r>
          </a:p>
          <a:p>
            <a:r>
              <a:rPr lang="en-US" sz="800" dirty="0"/>
              <a:t>Social Studies                       Principles of Health Science</a:t>
            </a:r>
          </a:p>
          <a:p>
            <a:r>
              <a:rPr lang="en-US" sz="800" dirty="0"/>
              <a:t>     World Geography           Principles of Human Resources     </a:t>
            </a:r>
          </a:p>
          <a:p>
            <a:r>
              <a:rPr lang="en-US" sz="800" dirty="0"/>
              <a:t>Foreign Language                Range Ecology ⁺               </a:t>
            </a:r>
          </a:p>
          <a:p>
            <a:r>
              <a:rPr lang="en-US" sz="800" dirty="0"/>
              <a:t>    Spanish II                           Science Research and Design</a:t>
            </a:r>
          </a:p>
          <a:p>
            <a:r>
              <a:rPr lang="en-US" sz="800" b="1" dirty="0"/>
              <a:t>AP Courses                            </a:t>
            </a:r>
            <a:r>
              <a:rPr lang="en-US" sz="800" dirty="0"/>
              <a:t>English 1301 </a:t>
            </a:r>
          </a:p>
          <a:p>
            <a:r>
              <a:rPr lang="en-US" sz="800" dirty="0"/>
              <a:t>    Calculus AB                       English 1302</a:t>
            </a:r>
          </a:p>
          <a:p>
            <a:r>
              <a:rPr lang="en-US" sz="800" dirty="0"/>
              <a:t>    English Language⁺           US Government   </a:t>
            </a:r>
          </a:p>
          <a:p>
            <a:r>
              <a:rPr lang="en-US" sz="800" b="1" dirty="0"/>
              <a:t>Career Technology              </a:t>
            </a:r>
            <a:r>
              <a:rPr lang="en-US" sz="800" dirty="0"/>
              <a:t>Sociology</a:t>
            </a:r>
          </a:p>
          <a:p>
            <a:r>
              <a:rPr lang="en-US" sz="800" dirty="0"/>
              <a:t>    Pathophysiology              Psychology      </a:t>
            </a:r>
          </a:p>
          <a:p>
            <a:r>
              <a:rPr lang="en-US" sz="800" dirty="0"/>
              <a:t>    Forensic Science              Humanities </a:t>
            </a:r>
          </a:p>
          <a:p>
            <a:r>
              <a:rPr lang="en-US" sz="800" b="1" dirty="0"/>
              <a:t> UT </a:t>
            </a:r>
            <a:r>
              <a:rPr lang="en-US" sz="800" b="1" dirty="0" err="1"/>
              <a:t>OnRamps</a:t>
            </a:r>
            <a:r>
              <a:rPr lang="en-US" sz="800" b="1" dirty="0"/>
              <a:t>*</a:t>
            </a:r>
            <a:r>
              <a:rPr lang="en-US" sz="800" dirty="0"/>
              <a:t>                      Retailing and E-Tailing</a:t>
            </a:r>
          </a:p>
          <a:p>
            <a:r>
              <a:rPr lang="en-US" sz="800" dirty="0"/>
              <a:t>      US History                      Advertising and Sales Promotion</a:t>
            </a:r>
          </a:p>
          <a:p>
            <a:r>
              <a:rPr lang="en-US" sz="800" dirty="0"/>
              <a:t>      Physics                            Principles of Business, Marketing, and Finance</a:t>
            </a:r>
          </a:p>
          <a:p>
            <a:r>
              <a:rPr lang="en-US" sz="800" dirty="0"/>
              <a:t>⁺  Denotes courses not currently offered	</a:t>
            </a:r>
          </a:p>
          <a:p>
            <a:r>
              <a:rPr lang="en-US" sz="900" dirty="0"/>
              <a:t>                                                </a:t>
            </a:r>
          </a:p>
          <a:p>
            <a:endParaRPr lang="en-US" sz="1000" dirty="0"/>
          </a:p>
          <a:p>
            <a:r>
              <a:rPr lang="en-US" sz="1000" dirty="0"/>
              <a:t>    </a:t>
            </a:r>
          </a:p>
          <a:p>
            <a:endParaRPr lang="en-US" sz="1000" dirty="0"/>
          </a:p>
        </p:txBody>
      </p:sp>
      <p:sp>
        <p:nvSpPr>
          <p:cNvPr id="6" name="Text Placeholder 5"/>
          <p:cNvSpPr>
            <a:spLocks noGrp="1"/>
          </p:cNvSpPr>
          <p:nvPr>
            <p:ph type="body" sz="quarter" idx="19"/>
          </p:nvPr>
        </p:nvSpPr>
        <p:spPr>
          <a:xfrm>
            <a:off x="459862" y="4696135"/>
            <a:ext cx="2294467" cy="300015"/>
          </a:xfrm>
        </p:spPr>
        <p:txBody>
          <a:bodyPr/>
          <a:lstStyle/>
          <a:p>
            <a:pPr algn="ctr"/>
            <a:r>
              <a:rPr lang="en-US" b="1" dirty="0"/>
              <a:t>Dual Credit Courses</a:t>
            </a:r>
          </a:p>
        </p:txBody>
      </p:sp>
      <p:sp>
        <p:nvSpPr>
          <p:cNvPr id="28" name="TextBox 27"/>
          <p:cNvSpPr txBox="1"/>
          <p:nvPr/>
        </p:nvSpPr>
        <p:spPr>
          <a:xfrm>
            <a:off x="390525" y="4937738"/>
            <a:ext cx="2543297" cy="2462213"/>
          </a:xfrm>
          <a:prstGeom prst="rect">
            <a:avLst/>
          </a:prstGeom>
          <a:noFill/>
        </p:spPr>
        <p:txBody>
          <a:bodyPr wrap="square" rtlCol="0">
            <a:spAutoFit/>
          </a:bodyPr>
          <a:lstStyle/>
          <a:p>
            <a:r>
              <a:rPr lang="en-US" sz="800" dirty="0">
                <a:solidFill>
                  <a:schemeClr val="bg1"/>
                </a:solidFill>
              </a:rPr>
              <a:t>Jane Long Academy, in collaboration with Houston Community College Coleman Campus, offers dual credit courses to all students beginning in the Spring of 9</a:t>
            </a:r>
            <a:r>
              <a:rPr lang="en-US" sz="800" baseline="30000" dirty="0">
                <a:solidFill>
                  <a:schemeClr val="bg1"/>
                </a:solidFill>
              </a:rPr>
              <a:t>th</a:t>
            </a:r>
            <a:r>
              <a:rPr lang="en-US" sz="800" dirty="0">
                <a:solidFill>
                  <a:schemeClr val="bg1"/>
                </a:solidFill>
              </a:rPr>
              <a:t> grade. Based on their 9</a:t>
            </a:r>
            <a:r>
              <a:rPr lang="en-US" sz="800" baseline="30000" dirty="0">
                <a:solidFill>
                  <a:schemeClr val="bg1"/>
                </a:solidFill>
              </a:rPr>
              <a:t>th</a:t>
            </a:r>
            <a:r>
              <a:rPr lang="en-US" sz="800" dirty="0">
                <a:solidFill>
                  <a:schemeClr val="bg1"/>
                </a:solidFill>
              </a:rPr>
              <a:t> grade academic achievement in high school classes, as well as achievement on the College Board’s  Accuplacer (or TSI) exam, students are placed on a dual credit graduation pathway that allows them to pursue one of the following:</a:t>
            </a:r>
          </a:p>
          <a:p>
            <a:pPr marL="171450" indent="-171450">
              <a:buFont typeface="Arial" pitchFamily="34" charset="0"/>
              <a:buChar char="•"/>
            </a:pPr>
            <a:r>
              <a:rPr lang="en-US" sz="800" dirty="0">
                <a:solidFill>
                  <a:schemeClr val="bg1"/>
                </a:solidFill>
              </a:rPr>
              <a:t>Associates of Allied Health and Pharmacy Technician Certificate with High School Diploma (61 credit hours)</a:t>
            </a:r>
          </a:p>
          <a:p>
            <a:pPr marL="228600" indent="-228600">
              <a:buAutoNum type="arabicPeriod"/>
            </a:pPr>
            <a:endParaRPr lang="en-US" sz="800" dirty="0">
              <a:solidFill>
                <a:schemeClr val="bg1"/>
              </a:solidFill>
            </a:endParaRPr>
          </a:p>
          <a:p>
            <a:pPr marL="171450" indent="-171450">
              <a:buFont typeface="Arial" pitchFamily="34" charset="0"/>
              <a:buChar char="•"/>
            </a:pPr>
            <a:r>
              <a:rPr lang="en-US" sz="800" dirty="0">
                <a:solidFill>
                  <a:schemeClr val="bg1"/>
                </a:solidFill>
              </a:rPr>
              <a:t>Medical Coding Level I Certificate- Provides skills and knowledge for basic coding rules, principles, guidelines, and conventions for utilizing various coding systems (21 credit hours).</a:t>
            </a:r>
          </a:p>
          <a:p>
            <a:pPr marL="228600" indent="-228600">
              <a:buAutoNum type="arabicPeriod"/>
            </a:pPr>
            <a:endParaRPr lang="en-US" sz="900" dirty="0">
              <a:solidFill>
                <a:schemeClr val="bg1"/>
              </a:solidFill>
            </a:endParaRPr>
          </a:p>
          <a:p>
            <a:r>
              <a:rPr lang="en-US" sz="900" dirty="0">
                <a:solidFill>
                  <a:schemeClr val="bg1"/>
                </a:solidFill>
              </a:rPr>
              <a:t>*Note: </a:t>
            </a:r>
            <a:r>
              <a:rPr lang="en-US" sz="800" dirty="0">
                <a:solidFill>
                  <a:schemeClr val="bg1"/>
                </a:solidFill>
              </a:rPr>
              <a:t>Dual Credit courses taken before the fall of 2015 were on the 4 point scale. Dual Credit courses beginning in fall 2015  are on the  5 point scale.</a:t>
            </a:r>
          </a:p>
        </p:txBody>
      </p:sp>
      <p:sp>
        <p:nvSpPr>
          <p:cNvPr id="29" name="TextBox 28"/>
          <p:cNvSpPr txBox="1"/>
          <p:nvPr/>
        </p:nvSpPr>
        <p:spPr>
          <a:xfrm>
            <a:off x="3441816" y="3807068"/>
            <a:ext cx="3298683" cy="707886"/>
          </a:xfrm>
          <a:prstGeom prst="rect">
            <a:avLst/>
          </a:prstGeom>
          <a:noFill/>
        </p:spPr>
        <p:txBody>
          <a:bodyPr wrap="square" rtlCol="0">
            <a:spAutoFit/>
          </a:bodyPr>
          <a:lstStyle/>
          <a:p>
            <a:r>
              <a:rPr lang="en-US" sz="800" dirty="0"/>
              <a:t>All Jane Long Academy students take the College Board’s Accuplacer (TSI) exam their 9</a:t>
            </a:r>
            <a:r>
              <a:rPr lang="en-US" sz="800" baseline="30000" dirty="0"/>
              <a:t>th</a:t>
            </a:r>
            <a:r>
              <a:rPr lang="en-US" sz="800" dirty="0"/>
              <a:t> grade year in order to qualify for the Associate Degree Pathway with Houston Community College. The thresholds for passing are expressed in the chart below. Students may be TSI ready but not graduate on the Associate Pathway if they have not fulfilled all course requirements. </a:t>
            </a:r>
          </a:p>
        </p:txBody>
      </p:sp>
      <p:graphicFrame>
        <p:nvGraphicFramePr>
          <p:cNvPr id="30" name="Table 29"/>
          <p:cNvGraphicFramePr>
            <a:graphicFrameLocks noGrp="1"/>
          </p:cNvGraphicFramePr>
          <p:nvPr>
            <p:extLst>
              <p:ext uri="{D42A27DB-BD31-4B8C-83A1-F6EECF244321}">
                <p14:modId xmlns:p14="http://schemas.microsoft.com/office/powerpoint/2010/main" val="1171334121"/>
              </p:ext>
            </p:extLst>
          </p:nvPr>
        </p:nvGraphicFramePr>
        <p:xfrm>
          <a:off x="3453375" y="4514954"/>
          <a:ext cx="3111138" cy="1036617"/>
        </p:xfrm>
        <a:graphic>
          <a:graphicData uri="http://schemas.openxmlformats.org/drawingml/2006/table">
            <a:tbl>
              <a:tblPr firstRow="1" bandRow="1">
                <a:tableStyleId>{5C22544A-7EE6-4342-B048-85BDC9FD1C3A}</a:tableStyleId>
              </a:tblPr>
              <a:tblGrid>
                <a:gridCol w="1362075">
                  <a:extLst>
                    <a:ext uri="{9D8B030D-6E8A-4147-A177-3AD203B41FA5}">
                      <a16:colId xmlns:a16="http://schemas.microsoft.com/office/drawing/2014/main" val="20000"/>
                    </a:ext>
                  </a:extLst>
                </a:gridCol>
                <a:gridCol w="1749063">
                  <a:extLst>
                    <a:ext uri="{9D8B030D-6E8A-4147-A177-3AD203B41FA5}">
                      <a16:colId xmlns:a16="http://schemas.microsoft.com/office/drawing/2014/main" val="20001"/>
                    </a:ext>
                  </a:extLst>
                </a:gridCol>
              </a:tblGrid>
              <a:tr h="233680">
                <a:tc>
                  <a:txBody>
                    <a:bodyPr/>
                    <a:lstStyle/>
                    <a:p>
                      <a:r>
                        <a:rPr lang="en-US" sz="800" baseline="0" dirty="0"/>
                        <a:t>TSI tested subject</a:t>
                      </a:r>
                      <a:endParaRPr lang="en-US" sz="800" dirty="0"/>
                    </a:p>
                  </a:txBody>
                  <a:tcPr/>
                </a:tc>
                <a:tc>
                  <a:txBody>
                    <a:bodyPr/>
                    <a:lstStyle/>
                    <a:p>
                      <a:r>
                        <a:rPr lang="en-US" sz="800" dirty="0"/>
                        <a:t>Passing Score</a:t>
                      </a:r>
                    </a:p>
                  </a:txBody>
                  <a:tcPr/>
                </a:tc>
                <a:extLst>
                  <a:ext uri="{0D108BD9-81ED-4DB2-BD59-A6C34878D82A}">
                    <a16:rowId xmlns:a16="http://schemas.microsoft.com/office/drawing/2014/main" val="10000"/>
                  </a:ext>
                </a:extLst>
              </a:tr>
              <a:tr h="188647">
                <a:tc>
                  <a:txBody>
                    <a:bodyPr/>
                    <a:lstStyle/>
                    <a:p>
                      <a:r>
                        <a:rPr lang="en-US" sz="800" dirty="0"/>
                        <a:t>Reading</a:t>
                      </a:r>
                    </a:p>
                  </a:txBody>
                  <a:tcPr/>
                </a:tc>
                <a:tc>
                  <a:txBody>
                    <a:bodyPr/>
                    <a:lstStyle/>
                    <a:p>
                      <a:r>
                        <a:rPr lang="en-US" sz="800" dirty="0"/>
                        <a:t>351 </a:t>
                      </a:r>
                    </a:p>
                  </a:txBody>
                  <a:tcPr/>
                </a:tc>
                <a:extLst>
                  <a:ext uri="{0D108BD9-81ED-4DB2-BD59-A6C34878D82A}">
                    <a16:rowId xmlns:a16="http://schemas.microsoft.com/office/drawing/2014/main" val="10001"/>
                  </a:ext>
                </a:extLst>
              </a:tr>
              <a:tr h="295327">
                <a:tc>
                  <a:txBody>
                    <a:bodyPr/>
                    <a:lstStyle/>
                    <a:p>
                      <a:r>
                        <a:rPr lang="en-US" sz="800" dirty="0"/>
                        <a:t>Math</a:t>
                      </a:r>
                      <a:r>
                        <a:rPr lang="en-US" sz="800" baseline="0" dirty="0"/>
                        <a:t> </a:t>
                      </a:r>
                      <a:endParaRPr lang="en-US" sz="800" dirty="0"/>
                    </a:p>
                  </a:txBody>
                  <a:tcPr/>
                </a:tc>
                <a:tc>
                  <a:txBody>
                    <a:bodyPr/>
                    <a:lstStyle/>
                    <a:p>
                      <a:r>
                        <a:rPr lang="en-US" sz="800" dirty="0"/>
                        <a:t>336 and Elementary Algebra 5, Intermediate</a:t>
                      </a:r>
                      <a:r>
                        <a:rPr lang="en-US" sz="800" baseline="0" dirty="0"/>
                        <a:t> Algebra 7</a:t>
                      </a:r>
                      <a:r>
                        <a:rPr lang="en-US" sz="800" dirty="0"/>
                        <a:t> </a:t>
                      </a:r>
                    </a:p>
                  </a:txBody>
                  <a:tcPr/>
                </a:tc>
                <a:extLst>
                  <a:ext uri="{0D108BD9-81ED-4DB2-BD59-A6C34878D82A}">
                    <a16:rowId xmlns:a16="http://schemas.microsoft.com/office/drawing/2014/main" val="10002"/>
                  </a:ext>
                </a:extLst>
              </a:tr>
              <a:tr h="254297">
                <a:tc>
                  <a:txBody>
                    <a:bodyPr/>
                    <a:lstStyle/>
                    <a:p>
                      <a:r>
                        <a:rPr lang="en-US" sz="800" dirty="0"/>
                        <a:t>Writing</a:t>
                      </a:r>
                    </a:p>
                  </a:txBody>
                  <a:tcPr/>
                </a:tc>
                <a:tc>
                  <a:txBody>
                    <a:bodyPr/>
                    <a:lstStyle/>
                    <a:p>
                      <a:r>
                        <a:rPr lang="en-US" sz="800" dirty="0"/>
                        <a:t>363 and Writing Sample 4</a:t>
                      </a:r>
                    </a:p>
                  </a:txBody>
                  <a:tcPr/>
                </a:tc>
                <a:extLst>
                  <a:ext uri="{0D108BD9-81ED-4DB2-BD59-A6C34878D82A}">
                    <a16:rowId xmlns:a16="http://schemas.microsoft.com/office/drawing/2014/main" val="10003"/>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073156362"/>
              </p:ext>
            </p:extLst>
          </p:nvPr>
        </p:nvGraphicFramePr>
        <p:xfrm>
          <a:off x="3460293" y="5633137"/>
          <a:ext cx="3111354" cy="1310640"/>
        </p:xfrm>
        <a:graphic>
          <a:graphicData uri="http://schemas.openxmlformats.org/drawingml/2006/table">
            <a:tbl>
              <a:tblPr firstRow="1" bandRow="1">
                <a:tableStyleId>{5C22544A-7EE6-4342-B048-85BDC9FD1C3A}</a:tableStyleId>
              </a:tblPr>
              <a:tblGrid>
                <a:gridCol w="800957">
                  <a:extLst>
                    <a:ext uri="{9D8B030D-6E8A-4147-A177-3AD203B41FA5}">
                      <a16:colId xmlns:a16="http://schemas.microsoft.com/office/drawing/2014/main" val="20000"/>
                    </a:ext>
                  </a:extLst>
                </a:gridCol>
                <a:gridCol w="1314536">
                  <a:extLst>
                    <a:ext uri="{9D8B030D-6E8A-4147-A177-3AD203B41FA5}">
                      <a16:colId xmlns:a16="http://schemas.microsoft.com/office/drawing/2014/main" val="20001"/>
                    </a:ext>
                  </a:extLst>
                </a:gridCol>
                <a:gridCol w="995861">
                  <a:extLst>
                    <a:ext uri="{9D8B030D-6E8A-4147-A177-3AD203B41FA5}">
                      <a16:colId xmlns:a16="http://schemas.microsoft.com/office/drawing/2014/main" val="20002"/>
                    </a:ext>
                  </a:extLst>
                </a:gridCol>
              </a:tblGrid>
              <a:tr h="338234">
                <a:tc>
                  <a:txBody>
                    <a:bodyPr/>
                    <a:lstStyle/>
                    <a:p>
                      <a:endParaRPr lang="en-US" dirty="0"/>
                    </a:p>
                  </a:txBody>
                  <a:tcPr/>
                </a:tc>
                <a:tc>
                  <a:txBody>
                    <a:bodyPr/>
                    <a:lstStyle/>
                    <a:p>
                      <a:r>
                        <a:rPr lang="en-US" sz="800" dirty="0"/>
                        <a:t>#</a:t>
                      </a:r>
                      <a:r>
                        <a:rPr lang="en-US" sz="800" baseline="0" dirty="0"/>
                        <a:t> Passing all 3 TSI Sections</a:t>
                      </a:r>
                      <a:endParaRPr lang="en-US" sz="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dirty="0"/>
                        <a:t>#</a:t>
                      </a:r>
                      <a:r>
                        <a:rPr lang="en-US" sz="800" baseline="0" dirty="0"/>
                        <a:t> on Associate Pathway  (highest achieving students)</a:t>
                      </a:r>
                      <a:endParaRPr lang="en-US" dirty="0"/>
                    </a:p>
                  </a:txBody>
                  <a:tcPr/>
                </a:tc>
                <a:extLst>
                  <a:ext uri="{0D108BD9-81ED-4DB2-BD59-A6C34878D82A}">
                    <a16:rowId xmlns:a16="http://schemas.microsoft.com/office/drawing/2014/main" val="10000"/>
                  </a:ext>
                </a:extLst>
              </a:tr>
              <a:tr h="204752">
                <a:tc>
                  <a:txBody>
                    <a:bodyPr/>
                    <a:lstStyle/>
                    <a:p>
                      <a:r>
                        <a:rPr lang="en-US" sz="800" dirty="0"/>
                        <a:t>Class</a:t>
                      </a:r>
                      <a:r>
                        <a:rPr lang="en-US" sz="800" baseline="0" dirty="0"/>
                        <a:t> of 2016</a:t>
                      </a:r>
                      <a:endParaRPr lang="en-US" sz="800" dirty="0"/>
                    </a:p>
                  </a:txBody>
                  <a:tcPr/>
                </a:tc>
                <a:tc>
                  <a:txBody>
                    <a:bodyPr/>
                    <a:lstStyle/>
                    <a:p>
                      <a:r>
                        <a:rPr lang="en-US" sz="800" dirty="0"/>
                        <a:t>38</a:t>
                      </a:r>
                      <a:r>
                        <a:rPr lang="en-US" sz="800" baseline="0" dirty="0"/>
                        <a:t> out of 57</a:t>
                      </a:r>
                      <a:endParaRPr lang="en-US" sz="800" dirty="0"/>
                    </a:p>
                  </a:txBody>
                  <a:tcPr/>
                </a:tc>
                <a:tc>
                  <a:txBody>
                    <a:bodyPr/>
                    <a:lstStyle/>
                    <a:p>
                      <a:r>
                        <a:rPr lang="en-US" sz="800" dirty="0"/>
                        <a:t>16</a:t>
                      </a:r>
                    </a:p>
                  </a:txBody>
                  <a:tcPr/>
                </a:tc>
                <a:extLst>
                  <a:ext uri="{0D108BD9-81ED-4DB2-BD59-A6C34878D82A}">
                    <a16:rowId xmlns:a16="http://schemas.microsoft.com/office/drawing/2014/main" val="10001"/>
                  </a:ext>
                </a:extLst>
              </a:tr>
              <a:tr h="173747">
                <a:tc>
                  <a:txBody>
                    <a:bodyPr/>
                    <a:lstStyle/>
                    <a:p>
                      <a:r>
                        <a:rPr lang="en-US" sz="800" dirty="0"/>
                        <a:t>Class of 2017</a:t>
                      </a:r>
                    </a:p>
                  </a:txBody>
                  <a:tcPr/>
                </a:tc>
                <a:tc>
                  <a:txBody>
                    <a:bodyPr/>
                    <a:lstStyle/>
                    <a:p>
                      <a:r>
                        <a:rPr lang="en-US" sz="800" dirty="0"/>
                        <a:t>30 out of 50</a:t>
                      </a:r>
                    </a:p>
                  </a:txBody>
                  <a:tcPr/>
                </a:tc>
                <a:tc>
                  <a:txBody>
                    <a:bodyPr/>
                    <a:lstStyle/>
                    <a:p>
                      <a:r>
                        <a:rPr lang="en-US" sz="800" dirty="0"/>
                        <a:t>24</a:t>
                      </a:r>
                    </a:p>
                  </a:txBody>
                  <a:tcPr/>
                </a:tc>
                <a:extLst>
                  <a:ext uri="{0D108BD9-81ED-4DB2-BD59-A6C34878D82A}">
                    <a16:rowId xmlns:a16="http://schemas.microsoft.com/office/drawing/2014/main" val="10002"/>
                  </a:ext>
                </a:extLst>
              </a:tr>
              <a:tr h="173446">
                <a:tc>
                  <a:txBody>
                    <a:bodyPr/>
                    <a:lstStyle/>
                    <a:p>
                      <a:r>
                        <a:rPr lang="en-US" sz="800" dirty="0"/>
                        <a:t>Class</a:t>
                      </a:r>
                      <a:r>
                        <a:rPr lang="en-US" sz="800" baseline="0" dirty="0"/>
                        <a:t> of 2018</a:t>
                      </a:r>
                      <a:endParaRPr lang="en-US" sz="800" dirty="0"/>
                    </a:p>
                  </a:txBody>
                  <a:tcPr/>
                </a:tc>
                <a:tc>
                  <a:txBody>
                    <a:bodyPr/>
                    <a:lstStyle/>
                    <a:p>
                      <a:r>
                        <a:rPr lang="en-US" sz="800" dirty="0"/>
                        <a:t>23 out</a:t>
                      </a:r>
                      <a:r>
                        <a:rPr lang="en-US" sz="800" baseline="0" dirty="0"/>
                        <a:t> of 47</a:t>
                      </a:r>
                      <a:endParaRPr lang="en-US" sz="800" dirty="0"/>
                    </a:p>
                  </a:txBody>
                  <a:tcPr/>
                </a:tc>
                <a:tc>
                  <a:txBody>
                    <a:bodyPr/>
                    <a:lstStyle/>
                    <a:p>
                      <a:r>
                        <a:rPr lang="en-US" sz="800" dirty="0"/>
                        <a:t>21</a:t>
                      </a:r>
                    </a:p>
                  </a:txBody>
                  <a:tcPr/>
                </a:tc>
                <a:extLst>
                  <a:ext uri="{0D108BD9-81ED-4DB2-BD59-A6C34878D82A}">
                    <a16:rowId xmlns:a16="http://schemas.microsoft.com/office/drawing/2014/main" val="10003"/>
                  </a:ext>
                </a:extLst>
              </a:tr>
              <a:tr h="173446">
                <a:tc>
                  <a:txBody>
                    <a:bodyPr/>
                    <a:lstStyle/>
                    <a:p>
                      <a:r>
                        <a:rPr lang="en-US" sz="800" dirty="0"/>
                        <a:t>Class of 2019</a:t>
                      </a:r>
                    </a:p>
                  </a:txBody>
                  <a:tcPr/>
                </a:tc>
                <a:tc>
                  <a:txBody>
                    <a:bodyPr/>
                    <a:lstStyle/>
                    <a:p>
                      <a:r>
                        <a:rPr lang="en-US" sz="800" dirty="0"/>
                        <a:t>36 out of 50</a:t>
                      </a:r>
                    </a:p>
                  </a:txBody>
                  <a:tcPr/>
                </a:tc>
                <a:tc>
                  <a:txBody>
                    <a:bodyPr/>
                    <a:lstStyle/>
                    <a:p>
                      <a:r>
                        <a:rPr lang="en-US" sz="800" dirty="0"/>
                        <a:t>23</a:t>
                      </a:r>
                    </a:p>
                  </a:txBody>
                  <a:tcPr/>
                </a:tc>
                <a:extLst>
                  <a:ext uri="{0D108BD9-81ED-4DB2-BD59-A6C34878D82A}">
                    <a16:rowId xmlns:a16="http://schemas.microsoft.com/office/drawing/2014/main" val="3582134096"/>
                  </a:ext>
                </a:extLst>
              </a:tr>
            </a:tbl>
          </a:graphicData>
        </a:graphic>
      </p:graphicFrame>
      <p:sp>
        <p:nvSpPr>
          <p:cNvPr id="23" name="Text Placeholder 2"/>
          <p:cNvSpPr>
            <a:spLocks noGrp="1"/>
          </p:cNvSpPr>
          <p:nvPr>
            <p:ph type="body" sz="quarter" idx="14"/>
          </p:nvPr>
        </p:nvSpPr>
        <p:spPr>
          <a:xfrm>
            <a:off x="102393" y="3820994"/>
            <a:ext cx="3101975" cy="367640"/>
          </a:xfrm>
        </p:spPr>
        <p:txBody>
          <a:bodyPr/>
          <a:lstStyle/>
          <a:p>
            <a:r>
              <a:rPr lang="en-US" b="1" dirty="0">
                <a:solidFill>
                  <a:schemeClr val="accent2">
                    <a:lumMod val="75000"/>
                  </a:schemeClr>
                </a:solidFill>
              </a:rPr>
              <a:t>2018 Advanced Placement Results</a:t>
            </a:r>
          </a:p>
        </p:txBody>
      </p:sp>
      <p:graphicFrame>
        <p:nvGraphicFramePr>
          <p:cNvPr id="8" name="Table 7"/>
          <p:cNvGraphicFramePr>
            <a:graphicFrameLocks noGrp="1"/>
          </p:cNvGraphicFramePr>
          <p:nvPr>
            <p:extLst>
              <p:ext uri="{D42A27DB-BD31-4B8C-83A1-F6EECF244321}">
                <p14:modId xmlns:p14="http://schemas.microsoft.com/office/powerpoint/2010/main" val="2008316938"/>
              </p:ext>
            </p:extLst>
          </p:nvPr>
        </p:nvGraphicFramePr>
        <p:xfrm>
          <a:off x="219796" y="4135366"/>
          <a:ext cx="2910784" cy="439967"/>
        </p:xfrm>
        <a:graphic>
          <a:graphicData uri="http://schemas.openxmlformats.org/drawingml/2006/table">
            <a:tbl>
              <a:tblPr firstRow="1" bandRow="1">
                <a:tableStyleId>{21E4AEA4-8DFA-4A89-87EB-49C32662AFE0}</a:tableStyleId>
              </a:tblPr>
              <a:tblGrid>
                <a:gridCol w="683594">
                  <a:extLst>
                    <a:ext uri="{9D8B030D-6E8A-4147-A177-3AD203B41FA5}">
                      <a16:colId xmlns:a16="http://schemas.microsoft.com/office/drawing/2014/main" val="20000"/>
                    </a:ext>
                  </a:extLst>
                </a:gridCol>
                <a:gridCol w="302191">
                  <a:extLst>
                    <a:ext uri="{9D8B030D-6E8A-4147-A177-3AD203B41FA5}">
                      <a16:colId xmlns:a16="http://schemas.microsoft.com/office/drawing/2014/main" val="20001"/>
                    </a:ext>
                  </a:extLst>
                </a:gridCol>
                <a:gridCol w="352307">
                  <a:extLst>
                    <a:ext uri="{9D8B030D-6E8A-4147-A177-3AD203B41FA5}">
                      <a16:colId xmlns:a16="http://schemas.microsoft.com/office/drawing/2014/main" val="20002"/>
                    </a:ext>
                  </a:extLst>
                </a:gridCol>
                <a:gridCol w="352307">
                  <a:extLst>
                    <a:ext uri="{9D8B030D-6E8A-4147-A177-3AD203B41FA5}">
                      <a16:colId xmlns:a16="http://schemas.microsoft.com/office/drawing/2014/main" val="20003"/>
                    </a:ext>
                  </a:extLst>
                </a:gridCol>
                <a:gridCol w="352307">
                  <a:extLst>
                    <a:ext uri="{9D8B030D-6E8A-4147-A177-3AD203B41FA5}">
                      <a16:colId xmlns:a16="http://schemas.microsoft.com/office/drawing/2014/main" val="20004"/>
                    </a:ext>
                  </a:extLst>
                </a:gridCol>
                <a:gridCol w="352307">
                  <a:extLst>
                    <a:ext uri="{9D8B030D-6E8A-4147-A177-3AD203B41FA5}">
                      <a16:colId xmlns:a16="http://schemas.microsoft.com/office/drawing/2014/main" val="20005"/>
                    </a:ext>
                  </a:extLst>
                </a:gridCol>
                <a:gridCol w="515771">
                  <a:extLst>
                    <a:ext uri="{9D8B030D-6E8A-4147-A177-3AD203B41FA5}">
                      <a16:colId xmlns:a16="http://schemas.microsoft.com/office/drawing/2014/main" val="20006"/>
                    </a:ext>
                  </a:extLst>
                </a:gridCol>
              </a:tblGrid>
              <a:tr h="177870">
                <a:tc>
                  <a:txBody>
                    <a:bodyPr/>
                    <a:lstStyle/>
                    <a:p>
                      <a:r>
                        <a:rPr lang="en-US" sz="800" dirty="0"/>
                        <a:t>Subject</a:t>
                      </a:r>
                    </a:p>
                  </a:txBody>
                  <a:tcPr/>
                </a:tc>
                <a:tc>
                  <a:txBody>
                    <a:bodyPr/>
                    <a:lstStyle/>
                    <a:p>
                      <a:r>
                        <a:rPr lang="en-US" sz="800" dirty="0"/>
                        <a:t>5</a:t>
                      </a:r>
                    </a:p>
                  </a:txBody>
                  <a:tcPr/>
                </a:tc>
                <a:tc>
                  <a:txBody>
                    <a:bodyPr/>
                    <a:lstStyle/>
                    <a:p>
                      <a:r>
                        <a:rPr lang="en-US" sz="800" dirty="0"/>
                        <a:t>4</a:t>
                      </a:r>
                    </a:p>
                  </a:txBody>
                  <a:tcPr/>
                </a:tc>
                <a:tc>
                  <a:txBody>
                    <a:bodyPr/>
                    <a:lstStyle/>
                    <a:p>
                      <a:r>
                        <a:rPr lang="en-US" sz="800" dirty="0"/>
                        <a:t>3</a:t>
                      </a:r>
                    </a:p>
                  </a:txBody>
                  <a:tcPr/>
                </a:tc>
                <a:tc>
                  <a:txBody>
                    <a:bodyPr/>
                    <a:lstStyle/>
                    <a:p>
                      <a:r>
                        <a:rPr lang="en-US" sz="800" dirty="0"/>
                        <a:t>2</a:t>
                      </a:r>
                    </a:p>
                  </a:txBody>
                  <a:tcPr/>
                </a:tc>
                <a:tc>
                  <a:txBody>
                    <a:bodyPr/>
                    <a:lstStyle/>
                    <a:p>
                      <a:r>
                        <a:rPr lang="en-US" sz="800" dirty="0"/>
                        <a:t>1</a:t>
                      </a:r>
                    </a:p>
                  </a:txBody>
                  <a:tcPr/>
                </a:tc>
                <a:tc>
                  <a:txBody>
                    <a:bodyPr/>
                    <a:lstStyle/>
                    <a:p>
                      <a:r>
                        <a:rPr lang="en-US" sz="800" dirty="0"/>
                        <a:t>Total</a:t>
                      </a:r>
                    </a:p>
                  </a:txBody>
                  <a:tcPr/>
                </a:tc>
                <a:extLst>
                  <a:ext uri="{0D108BD9-81ED-4DB2-BD59-A6C34878D82A}">
                    <a16:rowId xmlns:a16="http://schemas.microsoft.com/office/drawing/2014/main" val="10000"/>
                  </a:ext>
                </a:extLst>
              </a:tr>
              <a:tr h="226607">
                <a:tc>
                  <a:txBody>
                    <a:bodyPr/>
                    <a:lstStyle/>
                    <a:p>
                      <a:r>
                        <a:rPr lang="en-US" sz="800" dirty="0"/>
                        <a:t>Calculus AB</a:t>
                      </a:r>
                    </a:p>
                  </a:txBody>
                  <a:tcPr/>
                </a:tc>
                <a:tc>
                  <a:txBody>
                    <a:bodyPr/>
                    <a:lstStyle/>
                    <a:p>
                      <a:r>
                        <a:rPr lang="en-US" sz="800" dirty="0"/>
                        <a:t>2</a:t>
                      </a:r>
                    </a:p>
                  </a:txBody>
                  <a:tcPr/>
                </a:tc>
                <a:tc>
                  <a:txBody>
                    <a:bodyPr/>
                    <a:lstStyle/>
                    <a:p>
                      <a:r>
                        <a:rPr lang="en-US" sz="800" dirty="0"/>
                        <a:t>3</a:t>
                      </a:r>
                    </a:p>
                  </a:txBody>
                  <a:tcPr/>
                </a:tc>
                <a:tc>
                  <a:txBody>
                    <a:bodyPr/>
                    <a:lstStyle/>
                    <a:p>
                      <a:r>
                        <a:rPr lang="en-US" sz="800" dirty="0"/>
                        <a:t>2</a:t>
                      </a:r>
                    </a:p>
                  </a:txBody>
                  <a:tcPr/>
                </a:tc>
                <a:tc>
                  <a:txBody>
                    <a:bodyPr/>
                    <a:lstStyle/>
                    <a:p>
                      <a:r>
                        <a:rPr lang="en-US" sz="800" dirty="0"/>
                        <a:t>4</a:t>
                      </a:r>
                    </a:p>
                  </a:txBody>
                  <a:tcPr/>
                </a:tc>
                <a:tc>
                  <a:txBody>
                    <a:bodyPr/>
                    <a:lstStyle/>
                    <a:p>
                      <a:r>
                        <a:rPr lang="en-US" sz="800" dirty="0"/>
                        <a:t>3</a:t>
                      </a:r>
                    </a:p>
                  </a:txBody>
                  <a:tcPr/>
                </a:tc>
                <a:tc>
                  <a:txBody>
                    <a:bodyPr/>
                    <a:lstStyle/>
                    <a:p>
                      <a:r>
                        <a:rPr lang="en-US" sz="800" dirty="0"/>
                        <a:t>14</a:t>
                      </a:r>
                    </a:p>
                  </a:txBody>
                  <a:tcPr/>
                </a:tc>
                <a:extLst>
                  <a:ext uri="{0D108BD9-81ED-4DB2-BD59-A6C34878D82A}">
                    <a16:rowId xmlns:a16="http://schemas.microsoft.com/office/drawing/2014/main" val="10002"/>
                  </a:ext>
                </a:extLst>
              </a:tr>
            </a:tbl>
          </a:graphicData>
        </a:graphic>
      </p:graphicFrame>
      <p:pic>
        <p:nvPicPr>
          <p:cNvPr id="19" name="Picture Placeholder 18">
            <a:extLst>
              <a:ext uri="{FF2B5EF4-FFF2-40B4-BE49-F238E27FC236}">
                <a16:creationId xmlns:a16="http://schemas.microsoft.com/office/drawing/2014/main" id="{47897232-0F0F-4C5D-8959-F265BFFE1AF9}"/>
              </a:ext>
            </a:extLst>
          </p:cNvPr>
          <p:cNvPicPr>
            <a:picLocks noGrp="1" noChangeAspect="1"/>
          </p:cNvPicPr>
          <p:nvPr>
            <p:ph type="pic" sz="quarter" idx="11"/>
          </p:nvPr>
        </p:nvPicPr>
        <p:blipFill>
          <a:blip r:embed="rId5" cstate="print">
            <a:extLst>
              <a:ext uri="{28A0092B-C50C-407E-A947-70E740481C1C}">
                <a14:useLocalDpi xmlns:a14="http://schemas.microsoft.com/office/drawing/2010/main" val="0"/>
              </a:ext>
            </a:extLst>
          </a:blip>
          <a:srcRect l="8761" r="8761"/>
          <a:stretch>
            <a:fillRect/>
          </a:stretch>
        </p:blipFill>
        <p:spPr>
          <a:xfrm>
            <a:off x="3747234" y="715433"/>
            <a:ext cx="2489200" cy="2014537"/>
          </a:xfrm>
        </p:spPr>
      </p:pic>
    </p:spTree>
    <p:extLst>
      <p:ext uri="{BB962C8B-B14F-4D97-AF65-F5344CB8AC3E}">
        <p14:creationId xmlns:p14="http://schemas.microsoft.com/office/powerpoint/2010/main" val="1742696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20"/>
          </p:nvPr>
        </p:nvSpPr>
        <p:spPr>
          <a:xfrm>
            <a:off x="90181" y="2566598"/>
            <a:ext cx="3079238" cy="661987"/>
          </a:xfrm>
        </p:spPr>
        <p:txBody>
          <a:bodyPr/>
          <a:lstStyle/>
          <a:p>
            <a:pPr>
              <a:lnSpc>
                <a:spcPct val="113999"/>
              </a:lnSpc>
            </a:pPr>
            <a:r>
              <a:rPr lang="en-US" sz="1600" b="1" dirty="0"/>
              <a:t>Demographics and History</a:t>
            </a:r>
          </a:p>
        </p:txBody>
      </p:sp>
      <p:sp>
        <p:nvSpPr>
          <p:cNvPr id="65" name="Text Placeholder 64"/>
          <p:cNvSpPr>
            <a:spLocks noGrp="1"/>
          </p:cNvSpPr>
          <p:nvPr>
            <p:ph type="body" sz="quarter" idx="24"/>
          </p:nvPr>
        </p:nvSpPr>
        <p:spPr>
          <a:xfrm>
            <a:off x="6972017" y="3482867"/>
            <a:ext cx="2359152" cy="374904"/>
          </a:xfrm>
        </p:spPr>
        <p:txBody>
          <a:bodyPr/>
          <a:lstStyle/>
          <a:p>
            <a:pPr>
              <a:lnSpc>
                <a:spcPct val="100000"/>
              </a:lnSpc>
              <a:spcBef>
                <a:spcPts val="0"/>
              </a:spcBef>
            </a:pPr>
            <a:r>
              <a:rPr lang="en-US" sz="1600" b="1" dirty="0"/>
              <a:t>Academic Standards</a:t>
            </a:r>
          </a:p>
        </p:txBody>
      </p:sp>
      <p:sp>
        <p:nvSpPr>
          <p:cNvPr id="66" name="Text Placeholder 65"/>
          <p:cNvSpPr>
            <a:spLocks noGrp="1"/>
          </p:cNvSpPr>
          <p:nvPr>
            <p:ph type="body" sz="quarter" idx="26"/>
          </p:nvPr>
        </p:nvSpPr>
        <p:spPr>
          <a:xfrm>
            <a:off x="6881107" y="62603"/>
            <a:ext cx="2595460" cy="374650"/>
          </a:xfrm>
        </p:spPr>
        <p:txBody>
          <a:bodyPr/>
          <a:lstStyle/>
          <a:p>
            <a:pPr>
              <a:lnSpc>
                <a:spcPct val="113999"/>
              </a:lnSpc>
            </a:pPr>
            <a:r>
              <a:rPr lang="en-US" sz="1600" b="1" dirty="0"/>
              <a:t>Extracurricular Activities</a:t>
            </a:r>
          </a:p>
        </p:txBody>
      </p:sp>
      <p:sp>
        <p:nvSpPr>
          <p:cNvPr id="68" name="Text Placeholder 67"/>
          <p:cNvSpPr>
            <a:spLocks noGrp="1"/>
          </p:cNvSpPr>
          <p:nvPr>
            <p:ph type="body" sz="quarter" idx="28"/>
          </p:nvPr>
        </p:nvSpPr>
        <p:spPr>
          <a:xfrm>
            <a:off x="3838052" y="2434643"/>
            <a:ext cx="2467076" cy="308557"/>
          </a:xfrm>
        </p:spPr>
        <p:txBody>
          <a:bodyPr/>
          <a:lstStyle/>
          <a:p>
            <a:pPr>
              <a:lnSpc>
                <a:spcPct val="113999"/>
              </a:lnSpc>
            </a:pPr>
            <a:r>
              <a:rPr lang="en-US" sz="1400" b="1" dirty="0"/>
              <a:t>2018-2019 Enrollment</a:t>
            </a:r>
          </a:p>
        </p:txBody>
      </p:sp>
      <p:sp>
        <p:nvSpPr>
          <p:cNvPr id="42" name="Text Placeholder 41"/>
          <p:cNvSpPr>
            <a:spLocks noGrp="1"/>
          </p:cNvSpPr>
          <p:nvPr>
            <p:ph type="body" sz="quarter" idx="31"/>
          </p:nvPr>
        </p:nvSpPr>
        <p:spPr>
          <a:xfrm>
            <a:off x="100472" y="3189327"/>
            <a:ext cx="3200400" cy="3426218"/>
          </a:xfrm>
        </p:spPr>
        <p:txBody>
          <a:bodyPr/>
          <a:lstStyle/>
          <a:p>
            <a:pPr marL="0" indent="0">
              <a:buNone/>
            </a:pPr>
            <a:r>
              <a:rPr lang="en-US" sz="800" dirty="0"/>
              <a:t>Jane Long Academy expanded its grade level offerings in the fall of 2012  by creating a high school pilot program starting with 9th grade and expanding annually with one grade level culminating in a full-fledged 9-12 high school in 2015-2016.  The class of 2016 was the first graduating class. Jane Long Academy High School is housed within a comprehensive middle school. Previously founded in 1957, the school served solely </a:t>
            </a:r>
            <a:r>
              <a:rPr lang="en-US" sz="800" dirty="0">
                <a:latin typeface="Calibri Light" charset="0"/>
              </a:rPr>
              <a:t>as a middle school for grades 6-8. The high school portion of the program was founded as one of 4 Houston Innovative Learning Zone (HiLZ) schools with the vision of offering dual credit courses in conjunction with HCC Coleman Campuses so that students had the flexibility and choice of obtaining an Associate of Allied Health degree paired with an industry certificate, or, an industry certificate, all in tandem with their high school diploma. The program has since changed to the HISD Futures Program, and is now one of 8 academies district-wide. </a:t>
            </a:r>
            <a:r>
              <a:rPr lang="en-US" sz="800" dirty="0">
                <a:solidFill>
                  <a:srgbClr val="000000"/>
                </a:solidFill>
                <a:latin typeface="Calibri Light" charset="0"/>
              </a:rPr>
              <a:t>The Futures Academy Programs are specifically tailored to meet the current and future needs of Houston's thriving industries. Jane Long's Pharmacy Technician and Allied Health Professions program was selected based on data trends provided by Gulf Coast Workforce Solutions showing an increase in demand for health professionals in the Houston area. Further, our campus is located 6 miles from the Houston Medical Center, which allows students from traditionally unrepresented backgrounds equitable access to education in high demand, high projected growth  industries. </a:t>
            </a:r>
            <a:endParaRPr lang="en-US" sz="800" dirty="0">
              <a:solidFill>
                <a:srgbClr val="303030"/>
              </a:solidFill>
              <a:latin typeface="Calibri Light" charset="0"/>
            </a:endParaRPr>
          </a:p>
          <a:p>
            <a:pPr marL="0" indent="0">
              <a:spcBef>
                <a:spcPts val="0"/>
              </a:spcBef>
              <a:buNone/>
            </a:pPr>
            <a:endParaRPr lang="en-US" sz="800" dirty="0">
              <a:solidFill>
                <a:srgbClr val="000000"/>
              </a:solidFill>
              <a:latin typeface="Calibri Light" charset="0"/>
            </a:endParaRPr>
          </a:p>
          <a:p>
            <a:pPr marL="0" indent="0">
              <a:spcBef>
                <a:spcPts val="0"/>
              </a:spcBef>
              <a:buNone/>
            </a:pPr>
            <a:endParaRPr lang="en-US" sz="800" dirty="0">
              <a:solidFill>
                <a:srgbClr val="000000"/>
              </a:solidFill>
              <a:latin typeface="Calibri Light" charset="0"/>
            </a:endParaRPr>
          </a:p>
          <a:p>
            <a:pPr marL="0" indent="0">
              <a:spcBef>
                <a:spcPts val="0"/>
              </a:spcBef>
              <a:buNone/>
            </a:pPr>
            <a:r>
              <a:rPr lang="en-US" sz="800" dirty="0">
                <a:solidFill>
                  <a:srgbClr val="000000"/>
                </a:solidFill>
                <a:latin typeface="Calibri Light" charset="0"/>
              </a:rPr>
              <a:t>The graduating class of 39 students in 2018 was collectively awarded over $3,500,000 in scholarships from various entities including The Children’s Defense Fund, Texas Beat the Odds, and </a:t>
            </a:r>
            <a:r>
              <a:rPr lang="en-US" sz="800" dirty="0" err="1">
                <a:solidFill>
                  <a:srgbClr val="000000"/>
                </a:solidFill>
                <a:latin typeface="Calibri Light" charset="0"/>
              </a:rPr>
              <a:t>Marvy</a:t>
            </a:r>
            <a:r>
              <a:rPr lang="en-US" sz="800" dirty="0">
                <a:solidFill>
                  <a:srgbClr val="000000"/>
                </a:solidFill>
                <a:latin typeface="Calibri Light" charset="0"/>
              </a:rPr>
              <a:t> Finger Family Foundation Scholarship, to name a few. </a:t>
            </a:r>
          </a:p>
          <a:p>
            <a:pPr marL="0" indent="0">
              <a:spcBef>
                <a:spcPts val="0"/>
              </a:spcBef>
              <a:buNone/>
            </a:pPr>
            <a:endParaRPr lang="en-US" sz="800" dirty="0">
              <a:solidFill>
                <a:srgbClr val="000000"/>
              </a:solidFill>
              <a:latin typeface="Calibri Light" charset="0"/>
            </a:endParaRPr>
          </a:p>
          <a:p>
            <a:pPr marL="0" indent="0">
              <a:spcBef>
                <a:spcPts val="0"/>
              </a:spcBef>
              <a:buNone/>
            </a:pPr>
            <a:r>
              <a:rPr lang="en-US" sz="800" dirty="0">
                <a:solidFill>
                  <a:srgbClr val="000000"/>
                </a:solidFill>
                <a:latin typeface="Calibri Light" charset="0"/>
              </a:rPr>
              <a:t> </a:t>
            </a:r>
            <a:endParaRPr lang="en-US" sz="800" dirty="0">
              <a:solidFill>
                <a:srgbClr val="303030"/>
              </a:solidFill>
              <a:latin typeface="Calibri Light" charset="0"/>
            </a:endParaRPr>
          </a:p>
        </p:txBody>
      </p:sp>
      <p:sp>
        <p:nvSpPr>
          <p:cNvPr id="92" name="Text Placeholder 91"/>
          <p:cNvSpPr>
            <a:spLocks noGrp="1"/>
          </p:cNvSpPr>
          <p:nvPr>
            <p:ph type="body" sz="quarter" idx="33"/>
          </p:nvPr>
        </p:nvSpPr>
        <p:spPr>
          <a:xfrm>
            <a:off x="3908075" y="2705935"/>
            <a:ext cx="2359152" cy="1338359"/>
          </a:xfrm>
        </p:spPr>
        <p:txBody>
          <a:bodyPr/>
          <a:lstStyle/>
          <a:p>
            <a:pPr marL="0" indent="0">
              <a:buNone/>
            </a:pPr>
            <a:r>
              <a:rPr lang="en-US" dirty="0"/>
              <a:t>Total High School Student Body: 203</a:t>
            </a:r>
          </a:p>
          <a:p>
            <a:pPr marL="0" indent="0">
              <a:buNone/>
            </a:pPr>
            <a:r>
              <a:rPr lang="en-US" dirty="0"/>
              <a:t>Senior Class: 50</a:t>
            </a:r>
          </a:p>
          <a:p>
            <a:pPr marL="0" indent="0">
              <a:buNone/>
            </a:pPr>
            <a:r>
              <a:rPr lang="en-US" dirty="0"/>
              <a:t>Junior Class: 42</a:t>
            </a:r>
          </a:p>
          <a:p>
            <a:pPr marL="0" indent="0">
              <a:buNone/>
            </a:pPr>
            <a:r>
              <a:rPr lang="en-US" dirty="0"/>
              <a:t>Sophomore Class: 61</a:t>
            </a:r>
          </a:p>
          <a:p>
            <a:pPr marL="0" indent="0">
              <a:buNone/>
            </a:pPr>
            <a:r>
              <a:rPr lang="en-US" dirty="0"/>
              <a:t>Freshman Class: 50</a:t>
            </a:r>
          </a:p>
          <a:p>
            <a:pPr marL="0" indent="0">
              <a:buNone/>
            </a:pPr>
            <a:r>
              <a:rPr lang="en-US" dirty="0"/>
              <a:t>Free or Reduced Lunch: 96%</a:t>
            </a:r>
          </a:p>
        </p:txBody>
      </p:sp>
      <p:sp>
        <p:nvSpPr>
          <p:cNvPr id="93" name="Text Placeholder 92"/>
          <p:cNvSpPr>
            <a:spLocks noGrp="1"/>
          </p:cNvSpPr>
          <p:nvPr>
            <p:ph type="body" sz="quarter" idx="34"/>
          </p:nvPr>
        </p:nvSpPr>
        <p:spPr>
          <a:xfrm>
            <a:off x="6880790" y="616879"/>
            <a:ext cx="3183573" cy="1393825"/>
          </a:xfrm>
        </p:spPr>
        <p:txBody>
          <a:bodyPr/>
          <a:lstStyle/>
          <a:p>
            <a:pPr marL="0" indent="0">
              <a:buNone/>
            </a:pPr>
            <a:r>
              <a:rPr lang="en-US" sz="800" dirty="0"/>
              <a:t>Due to Jane Long Academy's small high school population and magnet specialty status, students who wish to participate in U.I.L. sports and competitions are able to return to their zoned school after school for practice and events. Despite not offering U.I.L. in-house, the students of Jane Long Academy exude strong student-driven leadership and have organically formed a wide variety of clubs over the course of 4 years: Student Council, National Honors Society, Spanish Foreign Language Club, Student Ambassadors and Recruiters, Soccer League, Volleyball League, Yearbook, Anime, and Name That Book. Due to the unique focus of the program, our campus has also formed a community partnership with Walgreens that allows an Associate Degree student to participate in a dual credit Pharmacy Technician Internship the summer of their junior and senior years.</a:t>
            </a:r>
          </a:p>
        </p:txBody>
      </p:sp>
      <p:cxnSp>
        <p:nvCxnSpPr>
          <p:cNvPr id="14" name="Straight Connector 13"/>
          <p:cNvCxnSpPr/>
          <p:nvPr/>
        </p:nvCxnSpPr>
        <p:spPr>
          <a:xfrm>
            <a:off x="676656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2"/>
          <p:cNvCxnSpPr/>
          <p:nvPr/>
        </p:nvCxnSpPr>
        <p:spPr>
          <a:xfrm>
            <a:off x="338328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21" name="Text Placeholder 67"/>
          <p:cNvSpPr txBox="1">
            <a:spLocks/>
          </p:cNvSpPr>
          <p:nvPr/>
        </p:nvSpPr>
        <p:spPr>
          <a:xfrm>
            <a:off x="3716086" y="62603"/>
            <a:ext cx="2827388" cy="378784"/>
          </a:xfrm>
          <a:prstGeom prst="rect">
            <a:avLst/>
          </a:prstGeom>
        </p:spPr>
        <p:txBody>
          <a:bodyPr vert="horz" lIns="91440" tIns="45720" rIns="91440" bIns="0" rtlCol="0" anchor="b">
            <a:noAutofit/>
          </a:bodyPr>
          <a:lstStyle>
            <a:lvl1pPr marL="0" indent="0" algn="l" defTabSz="914400" rtl="0" eaLnBrk="1" latinLnBrk="0" hangingPunct="1">
              <a:lnSpc>
                <a:spcPct val="114000"/>
              </a:lnSpc>
              <a:spcBef>
                <a:spcPts val="800"/>
              </a:spcBef>
              <a:buFont typeface="Arial" pitchFamily="34" charset="0"/>
              <a:buNone/>
              <a:defRPr sz="1200" kern="1200">
                <a:solidFill>
                  <a:schemeClr val="accent1"/>
                </a:solidFill>
                <a:latin typeface="+mn-lt"/>
                <a:ea typeface="+mn-ea"/>
                <a:cs typeface="+mn-cs"/>
              </a:defRPr>
            </a:lvl1pPr>
            <a:lvl2pPr marL="0" indent="0" algn="l" defTabSz="914400" rtl="0" eaLnBrk="1" latinLnBrk="0" hangingPunct="1">
              <a:lnSpc>
                <a:spcPct val="85000"/>
              </a:lnSpc>
              <a:spcBef>
                <a:spcPts val="0"/>
              </a:spcBef>
              <a:buFont typeface="Arial" pitchFamily="34" charset="0"/>
              <a:buNone/>
              <a:defRPr sz="3600" kern="1200">
                <a:solidFill>
                  <a:schemeClr val="tx1">
                    <a:lumMod val="85000"/>
                    <a:lumOff val="15000"/>
                  </a:schemeClr>
                </a:solidFill>
                <a:latin typeface="+mn-lt"/>
                <a:ea typeface="+mn-ea"/>
                <a:cs typeface="+mn-cs"/>
              </a:defRPr>
            </a:lvl2pPr>
            <a:lvl3pPr marL="0" indent="0" algn="l" defTabSz="914400" rtl="0" eaLnBrk="1" latinLnBrk="0" hangingPunct="1">
              <a:lnSpc>
                <a:spcPct val="85000"/>
              </a:lnSpc>
              <a:spcBef>
                <a:spcPts val="0"/>
              </a:spcBef>
              <a:buFont typeface="Arial" pitchFamily="34" charset="0"/>
              <a:buNone/>
              <a:defRPr sz="3600" i="1" kern="1200">
                <a:solidFill>
                  <a:schemeClr val="tx1">
                    <a:lumMod val="85000"/>
                    <a:lumOff val="15000"/>
                  </a:schemeClr>
                </a:solidFill>
                <a:latin typeface="+mn-lt"/>
                <a:ea typeface="+mn-ea"/>
                <a:cs typeface="+mn-cs"/>
              </a:defRPr>
            </a:lvl3pPr>
            <a:lvl4pPr marL="0" indent="0" algn="l" defTabSz="914400" rtl="0" eaLnBrk="1" latinLnBrk="0" hangingPunct="1">
              <a:lnSpc>
                <a:spcPct val="85000"/>
              </a:lnSpc>
              <a:spcBef>
                <a:spcPts val="0"/>
              </a:spcBef>
              <a:buFont typeface="Arial" pitchFamily="34" charset="0"/>
              <a:buNone/>
              <a:defRPr sz="3600" kern="1200">
                <a:solidFill>
                  <a:schemeClr val="tx1">
                    <a:lumMod val="85000"/>
                    <a:lumOff val="15000"/>
                  </a:schemeClr>
                </a:solidFill>
                <a:latin typeface="+mn-lt"/>
                <a:ea typeface="+mn-ea"/>
                <a:cs typeface="+mn-cs"/>
              </a:defRPr>
            </a:lvl4pPr>
            <a:lvl5pPr marL="0" indent="0" algn="l" defTabSz="914400" rtl="0" eaLnBrk="1" latinLnBrk="0" hangingPunct="1">
              <a:lnSpc>
                <a:spcPct val="85000"/>
              </a:lnSpc>
              <a:spcBef>
                <a:spcPts val="0"/>
              </a:spcBef>
              <a:buFont typeface="Arial" pitchFamily="34" charset="0"/>
              <a:buNone/>
              <a:defRPr sz="36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a:lstStyle>
          <a:p>
            <a:pPr>
              <a:lnSpc>
                <a:spcPct val="113999"/>
              </a:lnSpc>
            </a:pPr>
            <a:r>
              <a:rPr lang="en-US" sz="1400" b="1" dirty="0"/>
              <a:t>Ethnicity of High School Program</a:t>
            </a:r>
          </a:p>
        </p:txBody>
      </p:sp>
      <p:graphicFrame>
        <p:nvGraphicFramePr>
          <p:cNvPr id="16" name="Chart 15"/>
          <p:cNvGraphicFramePr>
            <a:graphicFrameLocks/>
          </p:cNvGraphicFramePr>
          <p:nvPr>
            <p:extLst>
              <p:ext uri="{D42A27DB-BD31-4B8C-83A1-F6EECF244321}">
                <p14:modId xmlns:p14="http://schemas.microsoft.com/office/powerpoint/2010/main" val="755302756"/>
              </p:ext>
            </p:extLst>
          </p:nvPr>
        </p:nvGraphicFramePr>
        <p:xfrm>
          <a:off x="3858769" y="696942"/>
          <a:ext cx="2446358" cy="17670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Table 17"/>
          <p:cNvGraphicFramePr/>
          <p:nvPr>
            <p:extLst>
              <p:ext uri="{D42A27DB-BD31-4B8C-83A1-F6EECF244321}">
                <p14:modId xmlns:p14="http://schemas.microsoft.com/office/powerpoint/2010/main" val="4033044704"/>
              </p:ext>
            </p:extLst>
          </p:nvPr>
        </p:nvGraphicFramePr>
        <p:xfrm>
          <a:off x="6898977" y="5891363"/>
          <a:ext cx="2913354" cy="1097280"/>
        </p:xfrm>
        <a:graphic>
          <a:graphicData uri="http://schemas.openxmlformats.org/drawingml/2006/table">
            <a:tbl>
              <a:tblPr firstRow="1" bandRow="1">
                <a:tableStyleId>{5C22544A-7EE6-4342-B048-85BDC9FD1C3A}</a:tableStyleId>
              </a:tblPr>
              <a:tblGrid>
                <a:gridCol w="1378435">
                  <a:extLst>
                    <a:ext uri="{9D8B030D-6E8A-4147-A177-3AD203B41FA5}">
                      <a16:colId xmlns:a16="http://schemas.microsoft.com/office/drawing/2014/main" val="1967936291"/>
                    </a:ext>
                  </a:extLst>
                </a:gridCol>
                <a:gridCol w="747059">
                  <a:extLst>
                    <a:ext uri="{9D8B030D-6E8A-4147-A177-3AD203B41FA5}">
                      <a16:colId xmlns:a16="http://schemas.microsoft.com/office/drawing/2014/main" val="3374473576"/>
                    </a:ext>
                  </a:extLst>
                </a:gridCol>
                <a:gridCol w="787860">
                  <a:extLst>
                    <a:ext uri="{9D8B030D-6E8A-4147-A177-3AD203B41FA5}">
                      <a16:colId xmlns:a16="http://schemas.microsoft.com/office/drawing/2014/main" val="20002"/>
                    </a:ext>
                  </a:extLst>
                </a:gridCol>
              </a:tblGrid>
              <a:tr h="140516">
                <a:tc>
                  <a:txBody>
                    <a:bodyPr/>
                    <a:lstStyle/>
                    <a:p>
                      <a:endParaRPr lang="en-US" sz="800" dirty="0"/>
                    </a:p>
                  </a:txBody>
                  <a:tcPr/>
                </a:tc>
                <a:tc>
                  <a:txBody>
                    <a:bodyPr/>
                    <a:lstStyle/>
                    <a:p>
                      <a:r>
                        <a:rPr lang="en-US" sz="800" dirty="0"/>
                        <a:t>Class of 2019</a:t>
                      </a:r>
                    </a:p>
                  </a:txBody>
                  <a:tcPr/>
                </a:tc>
                <a:tc>
                  <a:txBody>
                    <a:bodyPr/>
                    <a:lstStyle/>
                    <a:p>
                      <a:r>
                        <a:rPr lang="en-US" sz="800" dirty="0"/>
                        <a:t>Class</a:t>
                      </a:r>
                      <a:r>
                        <a:rPr lang="en-US" sz="800" baseline="0" dirty="0"/>
                        <a:t> of 2018</a:t>
                      </a:r>
                      <a:endParaRPr lang="en-US" sz="800" dirty="0"/>
                    </a:p>
                  </a:txBody>
                  <a:tcPr/>
                </a:tc>
                <a:extLst>
                  <a:ext uri="{0D108BD9-81ED-4DB2-BD59-A6C34878D82A}">
                    <a16:rowId xmlns:a16="http://schemas.microsoft.com/office/drawing/2014/main" val="1493656540"/>
                  </a:ext>
                </a:extLst>
              </a:tr>
              <a:tr h="212906">
                <a:tc>
                  <a:txBody>
                    <a:bodyPr/>
                    <a:lstStyle/>
                    <a:p>
                      <a:r>
                        <a:rPr lang="en-US" sz="1000" dirty="0"/>
                        <a:t>#</a:t>
                      </a:r>
                      <a:r>
                        <a:rPr lang="en-US" sz="1000" baseline="0" dirty="0"/>
                        <a:t> of Seniors Taking Test</a:t>
                      </a:r>
                      <a:endParaRPr lang="en-US" sz="1000" dirty="0"/>
                    </a:p>
                  </a:txBody>
                  <a:tcPr/>
                </a:tc>
                <a:tc>
                  <a:txBody>
                    <a:bodyPr/>
                    <a:lstStyle/>
                    <a:p>
                      <a:r>
                        <a:rPr lang="en-US" sz="1000" dirty="0"/>
                        <a:t>50</a:t>
                      </a:r>
                    </a:p>
                  </a:txBody>
                  <a:tcPr/>
                </a:tc>
                <a:tc>
                  <a:txBody>
                    <a:bodyPr/>
                    <a:lstStyle/>
                    <a:p>
                      <a:r>
                        <a:rPr lang="en-US" sz="1000" dirty="0"/>
                        <a:t>38</a:t>
                      </a:r>
                    </a:p>
                  </a:txBody>
                  <a:tcPr/>
                </a:tc>
                <a:extLst>
                  <a:ext uri="{0D108BD9-81ED-4DB2-BD59-A6C34878D82A}">
                    <a16:rowId xmlns:a16="http://schemas.microsoft.com/office/drawing/2014/main" val="2319355017"/>
                  </a:ext>
                </a:extLst>
              </a:tr>
              <a:tr h="216716">
                <a:tc>
                  <a:txBody>
                    <a:bodyPr/>
                    <a:lstStyle/>
                    <a:p>
                      <a:r>
                        <a:rPr lang="en-US" sz="1000" dirty="0"/>
                        <a:t>EBR (middle</a:t>
                      </a:r>
                      <a:r>
                        <a:rPr lang="en-US" sz="1000" baseline="0" dirty="0"/>
                        <a:t> 50%)</a:t>
                      </a:r>
                      <a:endParaRPr lang="en-US" sz="1000" dirty="0"/>
                    </a:p>
                  </a:txBody>
                  <a:tcPr/>
                </a:tc>
                <a:tc>
                  <a:txBody>
                    <a:bodyPr/>
                    <a:lstStyle/>
                    <a:p>
                      <a:r>
                        <a:rPr lang="en-US" sz="1000" dirty="0"/>
                        <a:t>450-530</a:t>
                      </a:r>
                    </a:p>
                  </a:txBody>
                  <a:tcPr/>
                </a:tc>
                <a:tc>
                  <a:txBody>
                    <a:bodyPr/>
                    <a:lstStyle/>
                    <a:p>
                      <a:r>
                        <a:rPr lang="en-US" sz="1000" dirty="0"/>
                        <a:t>450-530</a:t>
                      </a:r>
                    </a:p>
                  </a:txBody>
                  <a:tcPr/>
                </a:tc>
                <a:extLst>
                  <a:ext uri="{0D108BD9-81ED-4DB2-BD59-A6C34878D82A}">
                    <a16:rowId xmlns:a16="http://schemas.microsoft.com/office/drawing/2014/main" val="425427007"/>
                  </a:ext>
                </a:extLst>
              </a:tr>
              <a:tr h="203115">
                <a:tc>
                  <a:txBody>
                    <a:bodyPr/>
                    <a:lstStyle/>
                    <a:p>
                      <a:r>
                        <a:rPr lang="en-US" sz="1000" dirty="0"/>
                        <a:t>Math (middle</a:t>
                      </a:r>
                      <a:r>
                        <a:rPr lang="en-US" sz="1000" baseline="0" dirty="0"/>
                        <a:t> 50%)</a:t>
                      </a:r>
                      <a:endParaRPr lang="en-US" sz="1000" dirty="0"/>
                    </a:p>
                  </a:txBody>
                  <a:tcPr/>
                </a:tc>
                <a:tc>
                  <a:txBody>
                    <a:bodyPr/>
                    <a:lstStyle/>
                    <a:p>
                      <a:r>
                        <a:rPr lang="en-US" sz="1000" dirty="0"/>
                        <a:t>450-530</a:t>
                      </a:r>
                    </a:p>
                  </a:txBody>
                  <a:tcPr/>
                </a:tc>
                <a:tc>
                  <a:txBody>
                    <a:bodyPr/>
                    <a:lstStyle/>
                    <a:p>
                      <a:r>
                        <a:rPr lang="en-US" sz="1000" dirty="0"/>
                        <a:t>460-540</a:t>
                      </a:r>
                    </a:p>
                  </a:txBody>
                  <a:tcPr/>
                </a:tc>
                <a:extLst>
                  <a:ext uri="{0D108BD9-81ED-4DB2-BD59-A6C34878D82A}">
                    <a16:rowId xmlns:a16="http://schemas.microsoft.com/office/drawing/2014/main" val="1611622441"/>
                  </a:ext>
                </a:extLst>
              </a:tr>
            </a:tbl>
          </a:graphicData>
        </a:graphic>
      </p:graphicFrame>
      <p:sp>
        <p:nvSpPr>
          <p:cNvPr id="23" name="Text Placeholder 65"/>
          <p:cNvSpPr>
            <a:spLocks noGrp="1"/>
          </p:cNvSpPr>
          <p:nvPr>
            <p:ph type="body" sz="quarter" idx="26"/>
          </p:nvPr>
        </p:nvSpPr>
        <p:spPr>
          <a:xfrm>
            <a:off x="7580986" y="5535271"/>
            <a:ext cx="1776723" cy="374650"/>
          </a:xfrm>
        </p:spPr>
        <p:txBody>
          <a:bodyPr/>
          <a:lstStyle/>
          <a:p>
            <a:pPr>
              <a:lnSpc>
                <a:spcPct val="113999"/>
              </a:lnSpc>
            </a:pPr>
            <a:r>
              <a:rPr lang="en-US" sz="1400" b="1" dirty="0"/>
              <a:t>SAT Score Summary</a:t>
            </a:r>
          </a:p>
        </p:txBody>
      </p:sp>
      <p:sp>
        <p:nvSpPr>
          <p:cNvPr id="2" name="TextBox 1"/>
          <p:cNvSpPr txBox="1"/>
          <p:nvPr/>
        </p:nvSpPr>
        <p:spPr>
          <a:xfrm>
            <a:off x="518160" y="6873240"/>
            <a:ext cx="2247900" cy="461665"/>
          </a:xfrm>
          <a:prstGeom prst="rect">
            <a:avLst/>
          </a:prstGeom>
          <a:noFill/>
        </p:spPr>
        <p:txBody>
          <a:bodyPr wrap="square" rtlCol="0">
            <a:spAutoFit/>
          </a:bodyPr>
          <a:lstStyle/>
          <a:p>
            <a:r>
              <a:rPr lang="en-US" sz="800" b="1" i="1" dirty="0"/>
              <a:t>Pictured above: Student Rosine (C/O 19) learning many safety checks (correct medication, dosage, etc.) before a medication can be prescribed. </a:t>
            </a:r>
          </a:p>
        </p:txBody>
      </p:sp>
      <p:sp>
        <p:nvSpPr>
          <p:cNvPr id="5" name="TextBox 4"/>
          <p:cNvSpPr txBox="1"/>
          <p:nvPr/>
        </p:nvSpPr>
        <p:spPr>
          <a:xfrm>
            <a:off x="6873694" y="3819598"/>
            <a:ext cx="3177609" cy="1938992"/>
          </a:xfrm>
          <a:prstGeom prst="rect">
            <a:avLst/>
          </a:prstGeom>
          <a:noFill/>
        </p:spPr>
        <p:txBody>
          <a:bodyPr wrap="square" rtlCol="0">
            <a:spAutoFit/>
          </a:bodyPr>
          <a:lstStyle/>
          <a:p>
            <a:pPr marL="171450" indent="-171450">
              <a:buFont typeface="Arial" pitchFamily="34" charset="0"/>
              <a:buChar char="•"/>
            </a:pPr>
            <a:r>
              <a:rPr lang="en-US" sz="800" dirty="0"/>
              <a:t>Grade points are assigned to each semester grade according to the HISD grade distribution chart:</a:t>
            </a:r>
          </a:p>
          <a:p>
            <a:r>
              <a:rPr lang="en-US" sz="800" dirty="0"/>
              <a:t>	 	Pre-AP/AP    Preparatory</a:t>
            </a:r>
          </a:p>
          <a:p>
            <a:r>
              <a:rPr lang="en-US" sz="800" dirty="0"/>
              <a:t>      	A           90-100               5 points         4 points</a:t>
            </a:r>
          </a:p>
          <a:p>
            <a:r>
              <a:rPr lang="en-US" sz="800" dirty="0"/>
              <a:t> 	B            80-89                 4 points         3 points</a:t>
            </a:r>
          </a:p>
          <a:p>
            <a:r>
              <a:rPr lang="en-US" sz="800" dirty="0"/>
              <a:t>                                         C            75-79                 3 points         2 points</a:t>
            </a:r>
          </a:p>
          <a:p>
            <a:r>
              <a:rPr lang="en-US" sz="800" dirty="0"/>
              <a:t>                                         D            70-74                 2 points         1 point</a:t>
            </a:r>
          </a:p>
          <a:p>
            <a:r>
              <a:rPr lang="en-US" sz="800" dirty="0"/>
              <a:t>                                         F               0-69                 0 points         0 points</a:t>
            </a:r>
          </a:p>
          <a:p>
            <a:pPr marL="171450" indent="-171450">
              <a:buFont typeface="Arial" pitchFamily="34" charset="0"/>
              <a:buChar char="•"/>
            </a:pPr>
            <a:r>
              <a:rPr lang="en-US" sz="800" dirty="0"/>
              <a:t>All Credit courses are factored in (including any in which the student may have earned an “F”</a:t>
            </a:r>
            <a:r>
              <a:rPr lang="en-US" sz="800" dirty="0">
                <a:solidFill>
                  <a:srgbClr val="C00000"/>
                </a:solidFill>
              </a:rPr>
              <a:t> </a:t>
            </a:r>
            <a:r>
              <a:rPr lang="en-US" sz="800"/>
              <a:t>or completed </a:t>
            </a:r>
            <a:r>
              <a:rPr lang="en-US" sz="800" dirty="0"/>
              <a:t>before the 9</a:t>
            </a:r>
            <a:r>
              <a:rPr lang="en-US" sz="800" baseline="30000" dirty="0"/>
              <a:t>th</a:t>
            </a:r>
            <a:r>
              <a:rPr lang="en-US" sz="800" dirty="0"/>
              <a:t> grade)</a:t>
            </a:r>
          </a:p>
          <a:p>
            <a:pPr marL="171450" indent="-171450">
              <a:buFont typeface="Arial" pitchFamily="34" charset="0"/>
              <a:buChar char="•"/>
            </a:pPr>
            <a:r>
              <a:rPr lang="en-US" sz="800" dirty="0"/>
              <a:t>The number of grade points earned is divided by the total number of grades to determine a grade point average (GPA)</a:t>
            </a:r>
          </a:p>
          <a:p>
            <a:pPr marL="171450" indent="-171450">
              <a:buFont typeface="Arial" pitchFamily="34" charset="0"/>
              <a:buChar char="•"/>
            </a:pPr>
            <a:r>
              <a:rPr lang="en-US" sz="800" dirty="0"/>
              <a:t>The numerical ranking of seniors is determined by straight rank of cumulative GPAs from lowest to highest, and the class is divided into percentage groupings and into quartiles</a:t>
            </a:r>
          </a:p>
        </p:txBody>
      </p:sp>
      <p:sp>
        <p:nvSpPr>
          <p:cNvPr id="3" name="TextBox 2"/>
          <p:cNvSpPr txBox="1"/>
          <p:nvPr/>
        </p:nvSpPr>
        <p:spPr>
          <a:xfrm>
            <a:off x="7216117" y="6912870"/>
            <a:ext cx="2450397" cy="415498"/>
          </a:xfrm>
          <a:prstGeom prst="rect">
            <a:avLst/>
          </a:prstGeom>
          <a:noFill/>
        </p:spPr>
        <p:txBody>
          <a:bodyPr wrap="square" rtlCol="0">
            <a:spAutoFit/>
          </a:bodyPr>
          <a:lstStyle/>
          <a:p>
            <a:r>
              <a:rPr lang="en-US" sz="700" b="1" dirty="0"/>
              <a:t>Our Mission</a:t>
            </a:r>
            <a:r>
              <a:rPr lang="en-US" sz="700" dirty="0"/>
              <a:t>: </a:t>
            </a:r>
            <a:r>
              <a:rPr lang="en-US" sz="700" i="1" dirty="0"/>
              <a:t>Within a safe, persevering, and data driven learning environment, Jane Long Academy ensures all students achieve at high levels in middle school, high school, and college.</a:t>
            </a:r>
            <a:endParaRPr lang="en-US" sz="700" dirty="0"/>
          </a:p>
        </p:txBody>
      </p:sp>
      <p:sp>
        <p:nvSpPr>
          <p:cNvPr id="25" name="Text Placeholder 3"/>
          <p:cNvSpPr>
            <a:spLocks noGrp="1"/>
          </p:cNvSpPr>
          <p:nvPr>
            <p:ph type="body" sz="quarter" idx="20"/>
          </p:nvPr>
        </p:nvSpPr>
        <p:spPr>
          <a:xfrm>
            <a:off x="100472" y="5501695"/>
            <a:ext cx="3293099" cy="661987"/>
          </a:xfrm>
        </p:spPr>
        <p:txBody>
          <a:bodyPr/>
          <a:lstStyle/>
          <a:p>
            <a:pPr>
              <a:lnSpc>
                <a:spcPct val="113999"/>
              </a:lnSpc>
            </a:pPr>
            <a:r>
              <a:rPr lang="en-US" sz="1600" b="1" dirty="0"/>
              <a:t>Scholarships Awarded to Class of 2018</a:t>
            </a:r>
          </a:p>
        </p:txBody>
      </p:sp>
      <p:sp>
        <p:nvSpPr>
          <p:cNvPr id="10" name="TextBox 9"/>
          <p:cNvSpPr txBox="1"/>
          <p:nvPr/>
        </p:nvSpPr>
        <p:spPr>
          <a:xfrm>
            <a:off x="3812935" y="5035315"/>
            <a:ext cx="2771418" cy="1446550"/>
          </a:xfrm>
          <a:prstGeom prst="rect">
            <a:avLst/>
          </a:prstGeom>
          <a:noFill/>
        </p:spPr>
        <p:txBody>
          <a:bodyPr wrap="square" rtlCol="0">
            <a:spAutoFit/>
          </a:bodyPr>
          <a:lstStyle/>
          <a:p>
            <a:r>
              <a:rPr lang="en-US" sz="800" dirty="0"/>
              <a:t>Allegheny College                      San Jacinto College</a:t>
            </a:r>
          </a:p>
          <a:p>
            <a:r>
              <a:rPr lang="en-US" sz="800" dirty="0"/>
              <a:t>Carleton College                        Sam Houston State University </a:t>
            </a:r>
          </a:p>
          <a:p>
            <a:r>
              <a:rPr lang="en-US" sz="800" dirty="0"/>
              <a:t>Denison University                    Stephen F. Austin State University </a:t>
            </a:r>
            <a:br>
              <a:rPr lang="en-US" sz="800" dirty="0"/>
            </a:br>
            <a:r>
              <a:rPr lang="en-US" sz="800" dirty="0"/>
              <a:t>Houston Community College  Texas Southern University</a:t>
            </a:r>
          </a:p>
          <a:p>
            <a:r>
              <a:rPr lang="en-US" sz="800" dirty="0"/>
              <a:t>Prairie View A&amp;M University   </a:t>
            </a:r>
            <a:r>
              <a:rPr lang="en-US" sz="800" dirty="0" err="1"/>
              <a:t>University</a:t>
            </a:r>
            <a:r>
              <a:rPr lang="en-US" sz="800" dirty="0"/>
              <a:t> of Houston</a:t>
            </a:r>
          </a:p>
          <a:p>
            <a:r>
              <a:rPr lang="en-US" sz="800" dirty="0"/>
              <a:t>St. Olaf College                           University of Houston-Downtown</a:t>
            </a:r>
          </a:p>
          <a:p>
            <a:r>
              <a:rPr lang="en-US" sz="800" dirty="0"/>
              <a:t>Prairie View A&amp;M University   </a:t>
            </a:r>
            <a:r>
              <a:rPr lang="en-US" sz="800" dirty="0" err="1"/>
              <a:t>University</a:t>
            </a:r>
            <a:r>
              <a:rPr lang="en-US" sz="800" dirty="0"/>
              <a:t> of Texas </a:t>
            </a:r>
            <a:br>
              <a:rPr lang="en-US" sz="800" dirty="0"/>
            </a:br>
            <a:r>
              <a:rPr lang="en-US" sz="800" dirty="0"/>
              <a:t>                                                       William – Jewell College</a:t>
            </a:r>
          </a:p>
          <a:p>
            <a:br>
              <a:rPr lang="en-US" sz="800" dirty="0"/>
            </a:br>
            <a:r>
              <a:rPr lang="en-US" sz="800" dirty="0"/>
              <a:t>           </a:t>
            </a:r>
          </a:p>
          <a:p>
            <a:endParaRPr lang="en-US" sz="800" dirty="0"/>
          </a:p>
        </p:txBody>
      </p:sp>
      <p:sp>
        <p:nvSpPr>
          <p:cNvPr id="27" name="Text Placeholder 3"/>
          <p:cNvSpPr>
            <a:spLocks noGrp="1"/>
          </p:cNvSpPr>
          <p:nvPr>
            <p:ph type="body" sz="quarter" idx="20"/>
          </p:nvPr>
        </p:nvSpPr>
        <p:spPr>
          <a:xfrm>
            <a:off x="3465689" y="4598223"/>
            <a:ext cx="3079238" cy="514216"/>
          </a:xfrm>
        </p:spPr>
        <p:txBody>
          <a:bodyPr/>
          <a:lstStyle/>
          <a:p>
            <a:pPr algn="ctr">
              <a:lnSpc>
                <a:spcPct val="113999"/>
              </a:lnSpc>
            </a:pPr>
            <a:r>
              <a:rPr lang="en-US" sz="1400" b="1" dirty="0"/>
              <a:t>Jane Long Academy Graduates are Currently Attending: </a:t>
            </a:r>
          </a:p>
        </p:txBody>
      </p:sp>
      <p:sp>
        <p:nvSpPr>
          <p:cNvPr id="28" name="Text Placeholder 3"/>
          <p:cNvSpPr>
            <a:spLocks noGrp="1"/>
          </p:cNvSpPr>
          <p:nvPr>
            <p:ph type="body" sz="quarter" idx="20"/>
          </p:nvPr>
        </p:nvSpPr>
        <p:spPr>
          <a:xfrm>
            <a:off x="3393571" y="6068792"/>
            <a:ext cx="3079238" cy="287870"/>
          </a:xfrm>
        </p:spPr>
        <p:txBody>
          <a:bodyPr/>
          <a:lstStyle/>
          <a:p>
            <a:pPr algn="ctr">
              <a:lnSpc>
                <a:spcPct val="113999"/>
              </a:lnSpc>
            </a:pPr>
            <a:r>
              <a:rPr lang="en-US" sz="1400" b="1" dirty="0"/>
              <a:t>Class of 2017 Post Graduation</a:t>
            </a:r>
            <a:br>
              <a:rPr lang="en-US" sz="1400" b="1" dirty="0"/>
            </a:br>
            <a:r>
              <a:rPr lang="en-US" sz="800" b="1" i="1" dirty="0"/>
              <a:t>(Class Size 49) </a:t>
            </a:r>
            <a:r>
              <a:rPr lang="en-US" sz="800" b="1" i="1" dirty="0">
                <a:solidFill>
                  <a:schemeClr val="tx1"/>
                </a:solidFill>
              </a:rPr>
              <a:t>*Updated data available in November</a:t>
            </a:r>
            <a:endParaRPr lang="en-US" sz="800" b="1" i="1" dirty="0"/>
          </a:p>
        </p:txBody>
      </p:sp>
      <p:graphicFrame>
        <p:nvGraphicFramePr>
          <p:cNvPr id="11" name="Table 10"/>
          <p:cNvGraphicFramePr>
            <a:graphicFrameLocks noGrp="1"/>
          </p:cNvGraphicFramePr>
          <p:nvPr>
            <p:extLst>
              <p:ext uri="{D42A27DB-BD31-4B8C-83A1-F6EECF244321}">
                <p14:modId xmlns:p14="http://schemas.microsoft.com/office/powerpoint/2010/main" val="3104035617"/>
              </p:ext>
            </p:extLst>
          </p:nvPr>
        </p:nvGraphicFramePr>
        <p:xfrm>
          <a:off x="3838052" y="6363803"/>
          <a:ext cx="2624612" cy="1402080"/>
        </p:xfrm>
        <a:graphic>
          <a:graphicData uri="http://schemas.openxmlformats.org/drawingml/2006/table">
            <a:tbl>
              <a:tblPr firstRow="1" bandRow="1">
                <a:tableStyleId>{5C22544A-7EE6-4342-B048-85BDC9FD1C3A}</a:tableStyleId>
              </a:tblPr>
              <a:tblGrid>
                <a:gridCol w="818166">
                  <a:extLst>
                    <a:ext uri="{9D8B030D-6E8A-4147-A177-3AD203B41FA5}">
                      <a16:colId xmlns:a16="http://schemas.microsoft.com/office/drawing/2014/main" val="20000"/>
                    </a:ext>
                  </a:extLst>
                </a:gridCol>
                <a:gridCol w="939676">
                  <a:extLst>
                    <a:ext uri="{9D8B030D-6E8A-4147-A177-3AD203B41FA5}">
                      <a16:colId xmlns:a16="http://schemas.microsoft.com/office/drawing/2014/main" val="20001"/>
                    </a:ext>
                  </a:extLst>
                </a:gridCol>
                <a:gridCol w="866770">
                  <a:extLst>
                    <a:ext uri="{9D8B030D-6E8A-4147-A177-3AD203B41FA5}">
                      <a16:colId xmlns:a16="http://schemas.microsoft.com/office/drawing/2014/main" val="20002"/>
                    </a:ext>
                  </a:extLst>
                </a:gridCol>
              </a:tblGrid>
              <a:tr h="155273">
                <a:tc>
                  <a:txBody>
                    <a:bodyPr/>
                    <a:lstStyle/>
                    <a:p>
                      <a:endParaRPr lang="en-US" sz="800" dirty="0"/>
                    </a:p>
                  </a:txBody>
                  <a:tcPr/>
                </a:tc>
                <a:tc>
                  <a:txBody>
                    <a:bodyPr/>
                    <a:lstStyle/>
                    <a:p>
                      <a:r>
                        <a:rPr lang="en-US" sz="800" dirty="0"/>
                        <a:t>%</a:t>
                      </a:r>
                      <a:r>
                        <a:rPr lang="en-US" sz="800" baseline="0" dirty="0"/>
                        <a:t> </a:t>
                      </a:r>
                      <a:r>
                        <a:rPr lang="en-US" sz="800" dirty="0"/>
                        <a:t>of Students</a:t>
                      </a:r>
                    </a:p>
                  </a:txBody>
                  <a:tcPr/>
                </a:tc>
                <a:tc>
                  <a:txBody>
                    <a:bodyPr/>
                    <a:lstStyle/>
                    <a:p>
                      <a:r>
                        <a:rPr lang="en-US" sz="800" dirty="0"/>
                        <a:t>#</a:t>
                      </a:r>
                      <a:r>
                        <a:rPr lang="en-US" sz="800" baseline="0" dirty="0"/>
                        <a:t> </a:t>
                      </a:r>
                      <a:r>
                        <a:rPr lang="en-US" sz="800" dirty="0"/>
                        <a:t>of Students</a:t>
                      </a:r>
                    </a:p>
                  </a:txBody>
                  <a:tcPr/>
                </a:tc>
                <a:extLst>
                  <a:ext uri="{0D108BD9-81ED-4DB2-BD59-A6C34878D82A}">
                    <a16:rowId xmlns:a16="http://schemas.microsoft.com/office/drawing/2014/main" val="10000"/>
                  </a:ext>
                </a:extLst>
              </a:tr>
              <a:tr h="271506">
                <a:tc>
                  <a:txBody>
                    <a:bodyPr/>
                    <a:lstStyle/>
                    <a:p>
                      <a:r>
                        <a:rPr lang="en-US" sz="800" dirty="0"/>
                        <a:t>Pursuing Higher Ed</a:t>
                      </a:r>
                    </a:p>
                  </a:txBody>
                  <a:tcPr/>
                </a:tc>
                <a:tc>
                  <a:txBody>
                    <a:bodyPr/>
                    <a:lstStyle/>
                    <a:p>
                      <a:r>
                        <a:rPr lang="en-US" sz="800" dirty="0"/>
                        <a:t>69%</a:t>
                      </a:r>
                    </a:p>
                  </a:txBody>
                  <a:tcPr/>
                </a:tc>
                <a:tc>
                  <a:txBody>
                    <a:bodyPr/>
                    <a:lstStyle/>
                    <a:p>
                      <a:r>
                        <a:rPr lang="en-US" sz="800" dirty="0"/>
                        <a:t>44</a:t>
                      </a:r>
                    </a:p>
                  </a:txBody>
                  <a:tcPr/>
                </a:tc>
                <a:extLst>
                  <a:ext uri="{0D108BD9-81ED-4DB2-BD59-A6C34878D82A}">
                    <a16:rowId xmlns:a16="http://schemas.microsoft.com/office/drawing/2014/main" val="10001"/>
                  </a:ext>
                </a:extLst>
              </a:tr>
              <a:tr h="189230">
                <a:tc>
                  <a:txBody>
                    <a:bodyPr/>
                    <a:lstStyle/>
                    <a:p>
                      <a:r>
                        <a:rPr lang="en-US" sz="800" dirty="0"/>
                        <a:t>4 Year</a:t>
                      </a:r>
                      <a:r>
                        <a:rPr lang="en-US" sz="800" baseline="0" dirty="0"/>
                        <a:t> College</a:t>
                      </a:r>
                      <a:endParaRPr lang="en-US" sz="800" dirty="0"/>
                    </a:p>
                  </a:txBody>
                  <a:tcPr/>
                </a:tc>
                <a:tc>
                  <a:txBody>
                    <a:bodyPr/>
                    <a:lstStyle/>
                    <a:p>
                      <a:r>
                        <a:rPr lang="en-US" sz="800" dirty="0"/>
                        <a:t>55%</a:t>
                      </a:r>
                    </a:p>
                  </a:txBody>
                  <a:tcPr/>
                </a:tc>
                <a:tc>
                  <a:txBody>
                    <a:bodyPr/>
                    <a:lstStyle/>
                    <a:p>
                      <a:r>
                        <a:rPr lang="en-US" sz="800" dirty="0"/>
                        <a:t>27</a:t>
                      </a:r>
                    </a:p>
                  </a:txBody>
                  <a:tcPr/>
                </a:tc>
                <a:extLst>
                  <a:ext uri="{0D108BD9-81ED-4DB2-BD59-A6C34878D82A}">
                    <a16:rowId xmlns:a16="http://schemas.microsoft.com/office/drawing/2014/main" val="10002"/>
                  </a:ext>
                </a:extLst>
              </a:tr>
              <a:tr h="185420">
                <a:tc>
                  <a:txBody>
                    <a:bodyPr/>
                    <a:lstStyle/>
                    <a:p>
                      <a:r>
                        <a:rPr lang="en-US" sz="800" dirty="0"/>
                        <a:t>2 Year College</a:t>
                      </a:r>
                    </a:p>
                  </a:txBody>
                  <a:tcPr/>
                </a:tc>
                <a:tc>
                  <a:txBody>
                    <a:bodyPr/>
                    <a:lstStyle/>
                    <a:p>
                      <a:r>
                        <a:rPr lang="en-US" sz="800" dirty="0"/>
                        <a:t>22%</a:t>
                      </a:r>
                    </a:p>
                  </a:txBody>
                  <a:tcPr/>
                </a:tc>
                <a:tc>
                  <a:txBody>
                    <a:bodyPr/>
                    <a:lstStyle/>
                    <a:p>
                      <a:r>
                        <a:rPr lang="en-US" sz="800" dirty="0"/>
                        <a:t>17</a:t>
                      </a:r>
                    </a:p>
                  </a:txBody>
                  <a:tcPr/>
                </a:tc>
                <a:extLst>
                  <a:ext uri="{0D108BD9-81ED-4DB2-BD59-A6C34878D82A}">
                    <a16:rowId xmlns:a16="http://schemas.microsoft.com/office/drawing/2014/main" val="10003"/>
                  </a:ext>
                </a:extLst>
              </a:tr>
              <a:tr h="185420">
                <a:tc>
                  <a:txBody>
                    <a:bodyPr/>
                    <a:lstStyle/>
                    <a:p>
                      <a:r>
                        <a:rPr lang="en-US" sz="800" dirty="0"/>
                        <a:t>Workforce</a:t>
                      </a:r>
                    </a:p>
                  </a:txBody>
                  <a:tcPr/>
                </a:tc>
                <a:tc>
                  <a:txBody>
                    <a:bodyPr/>
                    <a:lstStyle/>
                    <a:p>
                      <a:r>
                        <a:rPr lang="en-US" sz="800" dirty="0"/>
                        <a:t>8%</a:t>
                      </a:r>
                    </a:p>
                  </a:txBody>
                  <a:tcPr/>
                </a:tc>
                <a:tc>
                  <a:txBody>
                    <a:bodyPr/>
                    <a:lstStyle/>
                    <a:p>
                      <a:r>
                        <a:rPr lang="en-US" sz="800" dirty="0"/>
                        <a:t>4</a:t>
                      </a:r>
                    </a:p>
                  </a:txBody>
                  <a:tcPr/>
                </a:tc>
                <a:extLst>
                  <a:ext uri="{0D108BD9-81ED-4DB2-BD59-A6C34878D82A}">
                    <a16:rowId xmlns:a16="http://schemas.microsoft.com/office/drawing/2014/main" val="10004"/>
                  </a:ext>
                </a:extLst>
              </a:tr>
              <a:tr h="185420">
                <a:tc>
                  <a:txBody>
                    <a:bodyPr/>
                    <a:lstStyle/>
                    <a:p>
                      <a:r>
                        <a:rPr lang="en-US" sz="800" dirty="0"/>
                        <a:t>Military</a:t>
                      </a:r>
                    </a:p>
                  </a:txBody>
                  <a:tcPr/>
                </a:tc>
                <a:tc>
                  <a:txBody>
                    <a:bodyPr/>
                    <a:lstStyle/>
                    <a:p>
                      <a:r>
                        <a:rPr lang="en-US" sz="800" dirty="0"/>
                        <a:t>2%</a:t>
                      </a:r>
                    </a:p>
                  </a:txBody>
                  <a:tcPr/>
                </a:tc>
                <a:tc>
                  <a:txBody>
                    <a:bodyPr/>
                    <a:lstStyle/>
                    <a:p>
                      <a:r>
                        <a:rPr lang="en-US" sz="800" dirty="0"/>
                        <a:t>1</a:t>
                      </a:r>
                    </a:p>
                  </a:txBody>
                  <a:tcPr/>
                </a:tc>
                <a:extLst>
                  <a:ext uri="{0D108BD9-81ED-4DB2-BD59-A6C34878D82A}">
                    <a16:rowId xmlns:a16="http://schemas.microsoft.com/office/drawing/2014/main" val="10005"/>
                  </a:ext>
                </a:extLst>
              </a:tr>
            </a:tbl>
          </a:graphicData>
        </a:graphic>
      </p:graphicFrame>
      <p:sp>
        <p:nvSpPr>
          <p:cNvPr id="33" name="Text Placeholder 3"/>
          <p:cNvSpPr>
            <a:spLocks noGrp="1"/>
          </p:cNvSpPr>
          <p:nvPr>
            <p:ph type="body" sz="quarter" idx="20"/>
          </p:nvPr>
        </p:nvSpPr>
        <p:spPr>
          <a:xfrm>
            <a:off x="3794456" y="3961691"/>
            <a:ext cx="3079238" cy="195276"/>
          </a:xfrm>
        </p:spPr>
        <p:txBody>
          <a:bodyPr/>
          <a:lstStyle/>
          <a:p>
            <a:pPr>
              <a:lnSpc>
                <a:spcPct val="113999"/>
              </a:lnSpc>
            </a:pPr>
            <a:r>
              <a:rPr lang="en-US" sz="1400" b="1" dirty="0"/>
              <a:t>Contact Information</a:t>
            </a:r>
          </a:p>
        </p:txBody>
      </p:sp>
      <p:sp>
        <p:nvSpPr>
          <p:cNvPr id="19" name="TextBox 18"/>
          <p:cNvSpPr txBox="1"/>
          <p:nvPr/>
        </p:nvSpPr>
        <p:spPr>
          <a:xfrm>
            <a:off x="3885950" y="4111985"/>
            <a:ext cx="2987744" cy="584775"/>
          </a:xfrm>
          <a:prstGeom prst="rect">
            <a:avLst/>
          </a:prstGeom>
          <a:noFill/>
        </p:spPr>
        <p:txBody>
          <a:bodyPr wrap="square" rtlCol="0">
            <a:spAutoFit/>
          </a:bodyPr>
          <a:lstStyle/>
          <a:p>
            <a:endParaRPr lang="en-US" sz="800" dirty="0">
              <a:solidFill>
                <a:srgbClr val="000000"/>
              </a:solidFill>
              <a:latin typeface="Calibri Light" charset="0"/>
            </a:endParaRPr>
          </a:p>
          <a:p>
            <a:r>
              <a:rPr lang="en-US" sz="800" b="1" dirty="0">
                <a:solidFill>
                  <a:srgbClr val="000000"/>
                </a:solidFill>
                <a:latin typeface="Calibri Light" charset="0"/>
              </a:rPr>
              <a:t>Registrar:  </a:t>
            </a:r>
            <a:r>
              <a:rPr lang="en-US" sz="800" dirty="0">
                <a:solidFill>
                  <a:srgbClr val="000000"/>
                </a:solidFill>
                <a:latin typeface="Calibri Light" charset="0"/>
              </a:rPr>
              <a:t>Marjorie Messinger </a:t>
            </a:r>
            <a:r>
              <a:rPr lang="en-US" sz="800" dirty="0">
                <a:solidFill>
                  <a:srgbClr val="000000"/>
                </a:solidFill>
                <a:latin typeface="Calibri Light" charset="0"/>
                <a:hlinkClick r:id="rId4"/>
              </a:rPr>
              <a:t>mmessing@houstonisd.org</a:t>
            </a:r>
            <a:endParaRPr lang="en-US" sz="800" dirty="0">
              <a:solidFill>
                <a:srgbClr val="000000"/>
              </a:solidFill>
              <a:latin typeface="Calibri Light" charset="0"/>
            </a:endParaRPr>
          </a:p>
          <a:p>
            <a:r>
              <a:rPr lang="en-US" sz="800" b="1" dirty="0">
                <a:solidFill>
                  <a:srgbClr val="000000"/>
                </a:solidFill>
                <a:latin typeface="Calibri Light" charset="0"/>
              </a:rPr>
              <a:t>College Counselor: </a:t>
            </a:r>
            <a:r>
              <a:rPr lang="en-US" sz="800" dirty="0">
                <a:solidFill>
                  <a:srgbClr val="000000"/>
                </a:solidFill>
                <a:latin typeface="Calibri Light" charset="0"/>
              </a:rPr>
              <a:t>Butet Donahue </a:t>
            </a:r>
          </a:p>
          <a:p>
            <a:r>
              <a:rPr lang="en-US" sz="800" dirty="0">
                <a:solidFill>
                  <a:srgbClr val="000000"/>
                </a:solidFill>
                <a:latin typeface="Calibri Light" charset="0"/>
                <a:hlinkClick r:id="rId5"/>
              </a:rPr>
              <a:t>butet.donahue@houstonisd.org</a:t>
            </a:r>
            <a:endParaRPr lang="en-US" sz="800" dirty="0">
              <a:solidFill>
                <a:srgbClr val="000000"/>
              </a:solidFill>
              <a:latin typeface="Calibri Light" charset="0"/>
            </a:endParaRPr>
          </a:p>
        </p:txBody>
      </p:sp>
      <p:sp>
        <p:nvSpPr>
          <p:cNvPr id="26" name="Text Placeholder 64"/>
          <p:cNvSpPr>
            <a:spLocks noGrp="1"/>
          </p:cNvSpPr>
          <p:nvPr>
            <p:ph type="body" sz="quarter" idx="24"/>
          </p:nvPr>
        </p:nvSpPr>
        <p:spPr>
          <a:xfrm>
            <a:off x="6899600" y="2121331"/>
            <a:ext cx="2359152" cy="374904"/>
          </a:xfrm>
        </p:spPr>
        <p:txBody>
          <a:bodyPr/>
          <a:lstStyle/>
          <a:p>
            <a:pPr>
              <a:lnSpc>
                <a:spcPct val="100000"/>
              </a:lnSpc>
              <a:spcBef>
                <a:spcPts val="0"/>
              </a:spcBef>
            </a:pPr>
            <a:r>
              <a:rPr lang="en-US" sz="1600" b="1" dirty="0"/>
              <a:t>Graduation Requirements</a:t>
            </a:r>
          </a:p>
        </p:txBody>
      </p:sp>
      <p:sp>
        <p:nvSpPr>
          <p:cNvPr id="6" name="TextBox 5"/>
          <p:cNvSpPr txBox="1"/>
          <p:nvPr/>
        </p:nvSpPr>
        <p:spPr>
          <a:xfrm>
            <a:off x="6899600" y="2464026"/>
            <a:ext cx="3163418" cy="1271887"/>
          </a:xfrm>
          <a:prstGeom prst="rect">
            <a:avLst/>
          </a:prstGeom>
          <a:noFill/>
        </p:spPr>
        <p:txBody>
          <a:bodyPr wrap="square" rtlCol="0">
            <a:spAutoFit/>
          </a:bodyPr>
          <a:lstStyle/>
          <a:p>
            <a:pPr>
              <a:lnSpc>
                <a:spcPct val="107000"/>
              </a:lnSpc>
              <a:spcAft>
                <a:spcPts val="800"/>
              </a:spcAft>
            </a:pPr>
            <a:r>
              <a:rPr lang="en-US" sz="800" dirty="0">
                <a:latin typeface="Calibri" panose="020F0502020204030204" pitchFamily="34" charset="0"/>
                <a:ea typeface="Calibri" panose="020F0502020204030204" pitchFamily="34" charset="0"/>
                <a:cs typeface="Times New Roman" panose="02020603050405020304" pitchFamily="18" charset="0"/>
              </a:rPr>
              <a:t>Our graduates receive the Distinguished Level of Achievement (DLA) diploma required for admission to four-year universities. The DLA makes a candidate competitive for grants, financial aid, scholarships, and college acceptance. The DLA requires 26 credits, including four credits in each of the academic disciplines plus foreign language and fine arts. In addition, our students receive at least one of the following endorsements: Public Service, Business and Industry, STEM, Arts and Humanities, and Multidisciplinary Studies. An endorsement proves a student’s in-depth knowledge of a particular subject.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3" name="Picture Placeholder 12">
            <a:extLst>
              <a:ext uri="{FF2B5EF4-FFF2-40B4-BE49-F238E27FC236}">
                <a16:creationId xmlns:a16="http://schemas.microsoft.com/office/drawing/2014/main" id="{C7A1837E-5DE6-48CF-825C-55FC05100DF7}"/>
              </a:ext>
            </a:extLst>
          </p:cNvPr>
          <p:cNvPicPr>
            <a:picLocks noGrp="1" noChangeAspect="1"/>
          </p:cNvPicPr>
          <p:nvPr>
            <p:ph type="pic" sz="quarter" idx="10"/>
          </p:nvPr>
        </p:nvPicPr>
        <p:blipFill>
          <a:blip r:embed="rId6" cstate="print">
            <a:extLst>
              <a:ext uri="{28A0092B-C50C-407E-A947-70E740481C1C}">
                <a14:useLocalDpi xmlns:a14="http://schemas.microsoft.com/office/drawing/2010/main" val="0"/>
              </a:ext>
            </a:extLst>
          </a:blip>
          <a:srcRect l="12439" r="12439"/>
          <a:stretch>
            <a:fillRect/>
          </a:stretch>
        </p:blipFill>
        <p:spPr/>
      </p:pic>
    </p:spTree>
    <p:extLst>
      <p:ext uri="{BB962C8B-B14F-4D97-AF65-F5344CB8AC3E}">
        <p14:creationId xmlns:p14="http://schemas.microsoft.com/office/powerpoint/2010/main" val="2005184843"/>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Office Theme">
  <a:themeElements>
    <a:clrScheme name="Travel Brochure">
      <a:dk1>
        <a:srgbClr val="595959"/>
      </a:dk1>
      <a:lt1>
        <a:sysClr val="window" lastClr="FFFFFF"/>
      </a:lt1>
      <a:dk2>
        <a:srgbClr val="000000"/>
      </a:dk2>
      <a:lt2>
        <a:srgbClr val="F5E7B9"/>
      </a:lt2>
      <a:accent1>
        <a:srgbClr val="B52E29"/>
      </a:accent1>
      <a:accent2>
        <a:srgbClr val="6BADE3"/>
      </a:accent2>
      <a:accent3>
        <a:srgbClr val="F0C456"/>
      </a:accent3>
      <a:accent4>
        <a:srgbClr val="60958D"/>
      </a:accent4>
      <a:accent5>
        <a:srgbClr val="E5554B"/>
      </a:accent5>
      <a:accent6>
        <a:srgbClr val="D5BFA5"/>
      </a:accent6>
      <a:hlink>
        <a:srgbClr val="E6C660"/>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Travel Brochure">
      <a:dk1>
        <a:srgbClr val="595959"/>
      </a:dk1>
      <a:lt1>
        <a:sysClr val="window" lastClr="FFFFFF"/>
      </a:lt1>
      <a:dk2>
        <a:srgbClr val="000000"/>
      </a:dk2>
      <a:lt2>
        <a:srgbClr val="F5E7B9"/>
      </a:lt2>
      <a:accent1>
        <a:srgbClr val="B52E29"/>
      </a:accent1>
      <a:accent2>
        <a:srgbClr val="6BADE3"/>
      </a:accent2>
      <a:accent3>
        <a:srgbClr val="F0C456"/>
      </a:accent3>
      <a:accent4>
        <a:srgbClr val="60958D"/>
      </a:accent4>
      <a:accent5>
        <a:srgbClr val="E5554B"/>
      </a:accent5>
      <a:accent6>
        <a:srgbClr val="D5BFA5"/>
      </a:accent6>
      <a:hlink>
        <a:srgbClr val="E6C660"/>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4592FE1236752428942326A9EDE9876" ma:contentTypeVersion="14" ma:contentTypeDescription="Create a new document." ma:contentTypeScope="" ma:versionID="a5a2eb491e3ffa09282948ed5a48c9c4">
  <xsd:schema xmlns:xsd="http://www.w3.org/2001/XMLSchema" xmlns:xs="http://www.w3.org/2001/XMLSchema" xmlns:p="http://schemas.microsoft.com/office/2006/metadata/properties" xmlns:ns3="6f00fa22-062f-4f24-809e-3a005999c751" xmlns:ns4="1c19d103-6692-4526-a286-751caa804968" targetNamespace="http://schemas.microsoft.com/office/2006/metadata/properties" ma:root="true" ma:fieldsID="8733887218a90ae41f1c45767d7c82a8" ns3:_="" ns4:_="">
    <xsd:import namespace="6f00fa22-062f-4f24-809e-3a005999c751"/>
    <xsd:import namespace="1c19d103-6692-4526-a286-751caa804968"/>
    <xsd:element name="properties">
      <xsd:complexType>
        <xsd:sequence>
          <xsd:element name="documentManagement">
            <xsd:complexType>
              <xsd:all>
                <xsd:element ref="ns3:SharedWithUsers" minOccurs="0"/>
                <xsd:element ref="ns3:SharingHintHash" minOccurs="0"/>
                <xsd:element ref="ns3:SharedWithDetails" minOccurs="0"/>
                <xsd:element ref="ns3:LastSharedByUser" minOccurs="0"/>
                <xsd:element ref="ns3:LastSharedByTim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EventHashCode" minOccurs="0"/>
                <xsd:element ref="ns4:MediaServiceGenerationTim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00fa22-062f-4f24-809e-3a005999c75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internalName="SharedWithDetails" ma:readOnly="true">
      <xsd:simpleType>
        <xsd:restriction base="dms:Note">
          <xsd:maxLength value="255"/>
        </xsd:restriction>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1c19d103-6692-4526-a286-751caa804968"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1855C1A-AC47-4549-B0AC-CEFDEB735B56}">
  <ds:schemaRefs>
    <ds:schemaRef ds:uri="http://schemas.microsoft.com/office/2006/metadata/properties"/>
    <ds:schemaRef ds:uri="http://www.w3.org/XML/1998/namespace"/>
    <ds:schemaRef ds:uri="http://schemas.microsoft.com/office/infopath/2007/PartnerControls"/>
    <ds:schemaRef ds:uri="6f00fa22-062f-4f24-809e-3a005999c751"/>
    <ds:schemaRef ds:uri="1c19d103-6692-4526-a286-751caa804968"/>
    <ds:schemaRef ds:uri="http://purl.org/dc/terms/"/>
    <ds:schemaRef ds:uri="http://schemas.microsoft.com/office/2006/documentManagement/types"/>
    <ds:schemaRef ds:uri="http://schemas.openxmlformats.org/package/2006/metadata/core-properties"/>
    <ds:schemaRef ds:uri="http://purl.org/dc/dcmitype/"/>
    <ds:schemaRef ds:uri="http://purl.org/dc/elements/1.1/"/>
  </ds:schemaRefs>
</ds:datastoreItem>
</file>

<file path=customXml/itemProps2.xml><?xml version="1.0" encoding="utf-8"?>
<ds:datastoreItem xmlns:ds="http://schemas.openxmlformats.org/officeDocument/2006/customXml" ds:itemID="{2C442E11-7072-4076-89FF-444E132B8904}">
  <ds:schemaRefs>
    <ds:schemaRef ds:uri="http://schemas.microsoft.com/sharepoint/v3/contenttype/forms"/>
  </ds:schemaRefs>
</ds:datastoreItem>
</file>

<file path=customXml/itemProps3.xml><?xml version="1.0" encoding="utf-8"?>
<ds:datastoreItem xmlns:ds="http://schemas.openxmlformats.org/officeDocument/2006/customXml" ds:itemID="{4725A9E9-299D-4224-AEDA-FAC56C594A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00fa22-062f-4f24-809e-3a005999c751"/>
    <ds:schemaRef ds:uri="1c19d103-6692-4526-a286-751caa8049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Metropolitan</Template>
  <TotalTime>0</TotalTime>
  <Words>1465</Words>
  <Application>Microsoft Office PowerPoint</Application>
  <PresentationFormat>Custom</PresentationFormat>
  <Paragraphs>178</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Constantia</vt:lpstr>
      <vt:lpstr>Times New Roman</vt:lpstr>
      <vt:lpstr>Metropolitan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2</cp:revision>
  <dcterms:created xsi:type="dcterms:W3CDTF">2013-07-31T18:38:59Z</dcterms:created>
  <dcterms:modified xsi:type="dcterms:W3CDTF">2019-08-09T20:36:14Z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0x01010034592FE1236752428942326A9EDE9876</vt:lpwstr>
  </property>
</Properties>
</file>